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 id="2147483674" r:id="rId4"/>
  </p:sldMasterIdLst>
  <p:notesMasterIdLst>
    <p:notesMasterId r:id="rId213"/>
  </p:notesMasterIdLst>
  <p:sldIdLst>
    <p:sldId id="256" r:id="rId5"/>
    <p:sldId id="257" r:id="rId6"/>
    <p:sldId id="258" r:id="rId7"/>
    <p:sldId id="259" r:id="rId8"/>
    <p:sldId id="286" r:id="rId9"/>
    <p:sldId id="260" r:id="rId10"/>
    <p:sldId id="261" r:id="rId11"/>
    <p:sldId id="262" r:id="rId12"/>
    <p:sldId id="263" r:id="rId13"/>
    <p:sldId id="264" r:id="rId14"/>
    <p:sldId id="292" r:id="rId15"/>
    <p:sldId id="265" r:id="rId16"/>
    <p:sldId id="266" r:id="rId17"/>
    <p:sldId id="267" r:id="rId18"/>
    <p:sldId id="268" r:id="rId19"/>
    <p:sldId id="269" r:id="rId20"/>
    <p:sldId id="270" r:id="rId21"/>
    <p:sldId id="271" r:id="rId22"/>
    <p:sldId id="287" r:id="rId23"/>
    <p:sldId id="288" r:id="rId24"/>
    <p:sldId id="289" r:id="rId25"/>
    <p:sldId id="290" r:id="rId26"/>
    <p:sldId id="272" r:id="rId27"/>
    <p:sldId id="273" r:id="rId28"/>
    <p:sldId id="274" r:id="rId29"/>
    <p:sldId id="275" r:id="rId30"/>
    <p:sldId id="276" r:id="rId31"/>
    <p:sldId id="277" r:id="rId32"/>
    <p:sldId id="278" r:id="rId33"/>
    <p:sldId id="279" r:id="rId34"/>
    <p:sldId id="280" r:id="rId35"/>
    <p:sldId id="282" r:id="rId36"/>
    <p:sldId id="283" r:id="rId37"/>
    <p:sldId id="293" r:id="rId38"/>
    <p:sldId id="294" r:id="rId39"/>
    <p:sldId id="295" r:id="rId40"/>
    <p:sldId id="296" r:id="rId41"/>
    <p:sldId id="297" r:id="rId42"/>
    <p:sldId id="298" r:id="rId43"/>
    <p:sldId id="306" r:id="rId44"/>
    <p:sldId id="307" r:id="rId45"/>
    <p:sldId id="299" r:id="rId46"/>
    <p:sldId id="300" r:id="rId47"/>
    <p:sldId id="301" r:id="rId48"/>
    <p:sldId id="302" r:id="rId49"/>
    <p:sldId id="303" r:id="rId50"/>
    <p:sldId id="304" r:id="rId51"/>
    <p:sldId id="305"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4" r:id="rId67"/>
    <p:sldId id="325" r:id="rId68"/>
    <p:sldId id="326" r:id="rId69"/>
    <p:sldId id="327" r:id="rId70"/>
    <p:sldId id="328" r:id="rId71"/>
    <p:sldId id="329" r:id="rId72"/>
    <p:sldId id="330" r:id="rId73"/>
    <p:sldId id="333" r:id="rId74"/>
    <p:sldId id="334" r:id="rId75"/>
    <p:sldId id="335" r:id="rId76"/>
    <p:sldId id="331" r:id="rId77"/>
    <p:sldId id="337" r:id="rId78"/>
    <p:sldId id="336"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60" r:id="rId98"/>
    <p:sldId id="361" r:id="rId99"/>
    <p:sldId id="362" r:id="rId100"/>
    <p:sldId id="356" r:id="rId101"/>
    <p:sldId id="357" r:id="rId102"/>
    <p:sldId id="358" r:id="rId103"/>
    <p:sldId id="359"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92" r:id="rId122"/>
    <p:sldId id="393" r:id="rId123"/>
    <p:sldId id="394" r:id="rId124"/>
    <p:sldId id="395" r:id="rId125"/>
    <p:sldId id="396" r:id="rId126"/>
    <p:sldId id="397" r:id="rId127"/>
    <p:sldId id="398" r:id="rId128"/>
    <p:sldId id="399" r:id="rId129"/>
    <p:sldId id="402" r:id="rId130"/>
    <p:sldId id="403" r:id="rId131"/>
    <p:sldId id="400" r:id="rId132"/>
    <p:sldId id="401" r:id="rId133"/>
    <p:sldId id="413" r:id="rId134"/>
    <p:sldId id="414" r:id="rId135"/>
    <p:sldId id="415" r:id="rId136"/>
    <p:sldId id="416" r:id="rId137"/>
    <p:sldId id="417" r:id="rId138"/>
    <p:sldId id="419" r:id="rId139"/>
    <p:sldId id="418" r:id="rId140"/>
    <p:sldId id="420" r:id="rId141"/>
    <p:sldId id="421" r:id="rId142"/>
    <p:sldId id="422" r:id="rId143"/>
    <p:sldId id="423" r:id="rId144"/>
    <p:sldId id="424" r:id="rId145"/>
    <p:sldId id="425" r:id="rId146"/>
    <p:sldId id="426" r:id="rId147"/>
    <p:sldId id="427" r:id="rId148"/>
    <p:sldId id="428" r:id="rId149"/>
    <p:sldId id="429" r:id="rId150"/>
    <p:sldId id="430" r:id="rId151"/>
    <p:sldId id="431"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1" r:id="rId172"/>
    <p:sldId id="452" r:id="rId173"/>
    <p:sldId id="453" r:id="rId174"/>
    <p:sldId id="454" r:id="rId175"/>
    <p:sldId id="455" r:id="rId176"/>
    <p:sldId id="456" r:id="rId177"/>
    <p:sldId id="457" r:id="rId178"/>
    <p:sldId id="458" r:id="rId179"/>
    <p:sldId id="459" r:id="rId180"/>
    <p:sldId id="460" r:id="rId181"/>
    <p:sldId id="463" r:id="rId182"/>
    <p:sldId id="461" r:id="rId183"/>
    <p:sldId id="465" r:id="rId184"/>
    <p:sldId id="462" r:id="rId185"/>
    <p:sldId id="466" r:id="rId186"/>
    <p:sldId id="467" r:id="rId187"/>
    <p:sldId id="468" r:id="rId188"/>
    <p:sldId id="469" r:id="rId189"/>
    <p:sldId id="472" r:id="rId190"/>
    <p:sldId id="470" r:id="rId191"/>
    <p:sldId id="471" r:id="rId192"/>
    <p:sldId id="473" r:id="rId193"/>
    <p:sldId id="474" r:id="rId194"/>
    <p:sldId id="475" r:id="rId195"/>
    <p:sldId id="476" r:id="rId196"/>
    <p:sldId id="477" r:id="rId197"/>
    <p:sldId id="478" r:id="rId198"/>
    <p:sldId id="480" r:id="rId199"/>
    <p:sldId id="479" r:id="rId200"/>
    <p:sldId id="481" r:id="rId201"/>
    <p:sldId id="482" r:id="rId202"/>
    <p:sldId id="404" r:id="rId203"/>
    <p:sldId id="405" r:id="rId204"/>
    <p:sldId id="406" r:id="rId205"/>
    <p:sldId id="407" r:id="rId206"/>
    <p:sldId id="408" r:id="rId207"/>
    <p:sldId id="409" r:id="rId208"/>
    <p:sldId id="410" r:id="rId209"/>
    <p:sldId id="411" r:id="rId210"/>
    <p:sldId id="390" r:id="rId211"/>
    <p:sldId id="483" r:id="rId2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theme" Target="theme/theme1.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3537DE-295C-4BD8-9B4B-2C2D571271F0}" type="datetimeFigureOut">
              <a:rPr lang="en-US" smtClean="0"/>
              <a:pPr/>
              <a:t>2/16/2017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E4710F-3498-4AE7-82BB-1BF857B0A87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4E4710F-3498-4AE7-82BB-1BF857B0A87E}"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4E4710F-3498-4AE7-82BB-1BF857B0A87E}" type="slidenum">
              <a:rPr lang="en-US" smtClean="0"/>
              <a:pPr/>
              <a:t>92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3.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4.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E01258-5FE3-421F-871B-C3C88E01C330}"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02226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01258-5FE3-421F-871B-C3C88E01C330}"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292204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01258-5FE3-421F-871B-C3C88E01C330}"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5336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xmlns="" val="6235283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35400001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1490349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xmlns="" val="10487770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форум програмиране, форум уеб дизайн</a:t>
              </a:r>
              <a:endParaRPr lang="bg-BG" sz="200" noProof="1">
                <a:ln w="0">
                  <a:noFill/>
                </a:ln>
                <a:solidFill>
                  <a:prstClr val="black"/>
                </a:solidFill>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fontAlgn="base">
                <a:lnSpc>
                  <a:spcPct val="80000"/>
                </a:lnSpc>
                <a:spcBef>
                  <a:spcPct val="0"/>
                </a:spcBef>
                <a:spcAft>
                  <a:spcPct val="0"/>
                </a:spcAft>
              </a:pPr>
              <a:r>
                <a:rPr lang="bg-BG" sz="200" noProof="1">
                  <a:ln w="0">
                    <a:noFill/>
                  </a:ln>
                  <a:solidFill>
                    <a:prstClr val="black"/>
                  </a:solidFill>
                </a:rPr>
                <a:t>курсове и уроци по програмиране, уеб дизайн – безплатно</a:t>
              </a: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програмиране за деца – безплатни курсове и уроци</a:t>
              </a: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безплатен SEO курс - оптимизация за търсачки</a:t>
              </a:r>
              <a:endParaRPr lang="bg-BG" sz="200" noProof="1">
                <a:ln w="0">
                  <a:noFill/>
                </a:ln>
                <a:solidFill>
                  <a:prstClr val="black"/>
                </a:solidFill>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уроци по уеб дизайн, HTML, CSS, JavaScript, Photoshop</a:t>
              </a:r>
              <a:endParaRPr lang="bg-BG" sz="200" noProof="1">
                <a:ln w="0">
                  <a:noFill/>
                </a:ln>
                <a:solidFill>
                  <a:prstClr val="black"/>
                </a:solidFill>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уроци по програмиране и уеб дизайн за ученици</a:t>
              </a: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MVC курс – HTML, SQL, C#, .NET, ASP.NET MVC</a:t>
              </a:r>
              <a:endParaRPr lang="bg-BG" sz="200" noProof="1">
                <a:ln w="0">
                  <a:noFill/>
                </a:ln>
                <a:solidFill>
                  <a:prstClr val="black"/>
                </a:solidFill>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"Разработка на софтуер в cloud среда"</a:t>
              </a: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BG Coder - онлайн състезателна система - online judge</a:t>
              </a:r>
              <a:endParaRPr lang="bg-BG" sz="200" noProof="1">
                <a:ln w="0">
                  <a:noFill/>
                </a:ln>
                <a:solidFill>
                  <a:prstClr val="black"/>
                </a:solidFill>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книги – безплатно от Наков</a:t>
              </a:r>
              <a:endParaRPr lang="bg-BG" sz="200" noProof="1">
                <a:ln w="0">
                  <a:noFill/>
                </a:ln>
                <a:solidFill>
                  <a:prstClr val="black"/>
                </a:solidFill>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"Качествен програмен код"</a:t>
              </a: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алго академия – състезателно програмиране, състезания</a:t>
              </a:r>
              <a:endParaRPr lang="bg-BG" sz="200" noProof="1">
                <a:ln w="0">
                  <a:noFill/>
                </a:ln>
                <a:solidFill>
                  <a:prstClr val="black"/>
                </a:solidFill>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курс - уеб програмиране, бази данни, C#, .NET, ASP.NET</a:t>
              </a:r>
              <a:endParaRPr lang="bg-BG" sz="200" noProof="1">
                <a:ln w="0">
                  <a:noFill/>
                </a:ln>
                <a:solidFill>
                  <a:prstClr val="black"/>
                </a:solidFill>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 Телерик академия</a:t>
              </a:r>
              <a:endParaRPr lang="bg-BG" sz="200" noProof="1">
                <a:ln w="0">
                  <a:noFill/>
                </a:ln>
                <a:solidFill>
                  <a:prstClr val="black"/>
                </a:solidFill>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 мобилни приложения с iPhone, Android, WP7, PhoneGap</a:t>
              </a:r>
              <a:endParaRPr lang="bg-BG" sz="200" noProof="1">
                <a:ln w="0">
                  <a:noFill/>
                </a:ln>
                <a:solidFill>
                  <a:prstClr val="black"/>
                </a:solidFill>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free C# book, безплатна книга C#, книга Java, книга C#</a:t>
              </a: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Дончо Минков - сайт за програмиране</a:t>
              </a:r>
              <a:endParaRPr lang="bg-BG" sz="200" noProof="1">
                <a:ln w="0">
                  <a:noFill/>
                </a:ln>
                <a:solidFill>
                  <a:prstClr val="black"/>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Николай Костов - блог за програмиране</a:t>
              </a: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C# курс, програмиране, безплатно</a:t>
              </a:r>
              <a:endParaRPr lang="bg-BG" sz="200" noProof="1">
                <a:ln w="0">
                  <a:noFill/>
                </a:ln>
                <a:solidFill>
                  <a:prstClr val="black"/>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b="1" dirty="0">
                <a:solidFill>
                  <a:srgbClr val="CCFF66">
                    <a:lumMod val="75000"/>
                  </a:srgbClr>
                </a:solidFill>
                <a:effectLst>
                  <a:reflection blurRad="6350" stA="55000" endA="300" endPos="45500" dir="5400000" sy="-100000" algn="bl" rotWithShape="0"/>
                </a:effectLst>
              </a:rPr>
              <a:t>?</a:t>
            </a: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pPr fontAlgn="base">
              <a:spcBef>
                <a:spcPct val="0"/>
              </a:spcBef>
              <a:spcAft>
                <a:spcPct val="0"/>
              </a:spcAft>
            </a:pPr>
            <a:r>
              <a:rPr lang="en-US" sz="8800" dirty="0">
                <a:solidFill>
                  <a:srgbClr val="46A6BD">
                    <a:lumMod val="60000"/>
                    <a:lumOff val="40000"/>
                  </a:srgbClr>
                </a:solidFill>
                <a:effectLst>
                  <a:reflection blurRad="6350" stA="55000" endA="300" endPos="45500" dir="5400000" sy="-100000" algn="bl" rotWithShape="0"/>
                </a:effectLst>
              </a:rPr>
              <a:t>?</a:t>
            </a: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11500" b="1" dirty="0">
                <a:solidFill>
                  <a:srgbClr val="FF831D"/>
                </a:solidFill>
                <a:effectLst>
                  <a:reflection blurRad="6350" stA="55000" endA="300" endPos="45500" dir="5400000" sy="-100000" algn="bl" rotWithShape="0"/>
                </a:effectLst>
              </a:rPr>
              <a:t>?</a:t>
            </a: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fontAlgn="base">
              <a:spcBef>
                <a:spcPct val="0"/>
              </a:spcBef>
              <a:spcAft>
                <a:spcPct val="0"/>
              </a:spcAft>
            </a:pPr>
            <a:r>
              <a:rPr lang="en-US" sz="12800" b="1" dirty="0">
                <a:ln w="11430"/>
                <a:gradFill>
                  <a:gsLst>
                    <a:gs pos="0">
                      <a:srgbClr val="5488BC">
                        <a:tint val="90000"/>
                        <a:satMod val="120000"/>
                      </a:srgbClr>
                    </a:gs>
                    <a:gs pos="25000">
                      <a:srgbClr val="5488BC">
                        <a:tint val="93000"/>
                        <a:satMod val="120000"/>
                      </a:srgbClr>
                    </a:gs>
                    <a:gs pos="50000">
                      <a:srgbClr val="5488BC">
                        <a:shade val="89000"/>
                        <a:satMod val="110000"/>
                      </a:srgbClr>
                    </a:gs>
                    <a:gs pos="75000">
                      <a:srgbClr val="5488BC">
                        <a:tint val="93000"/>
                        <a:satMod val="120000"/>
                      </a:srgbClr>
                    </a:gs>
                    <a:gs pos="100000">
                      <a:srgbClr val="5488BC">
                        <a:tint val="90000"/>
                        <a:satMod val="120000"/>
                      </a:srgb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pPr fontAlgn="base">
              <a:spcBef>
                <a:spcPct val="0"/>
              </a:spcBef>
              <a:spcAft>
                <a:spcPct val="0"/>
              </a:spcAft>
            </a:pPr>
            <a:r>
              <a:rPr lang="en-US" sz="5600" dirty="0">
                <a:solidFill>
                  <a:srgbClr val="CCFF33">
                    <a:lumMod val="75000"/>
                  </a:srgbClr>
                </a:solidFill>
                <a:effectLst>
                  <a:reflection blurRad="6350" stA="55000" endA="300" endPos="45500" dir="5400000" sy="-100000" algn="bl" rotWithShape="0"/>
                </a:effectLst>
              </a:rPr>
              <a:t>?</a:t>
            </a: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dirty="0">
                <a:solidFill>
                  <a:srgbClr val="FF4A37"/>
                </a:solidFill>
                <a:effectLst>
                  <a:reflection blurRad="6350" stA="60000" endA="900" endPos="60000" dist="29997" dir="5400000" sy="-100000" algn="bl" rotWithShape="0"/>
                </a:effectLst>
              </a:rPr>
              <a:t>?</a:t>
            </a: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pPr fontAlgn="base">
              <a:spcBef>
                <a:spcPct val="0"/>
              </a:spcBef>
              <a:spcAft>
                <a:spcPct val="0"/>
              </a:spcAft>
            </a:pPr>
            <a:r>
              <a:rPr lang="en-US" sz="6600" dirty="0">
                <a:solidFill>
                  <a:srgbClr val="9966FF"/>
                </a:solidFill>
                <a:effectLst>
                  <a:reflection blurRad="6350" stA="55000" endA="300" endPos="45500" dir="5400000" sy="-100000" algn="bl" rotWithShape="0"/>
                </a:effectLst>
              </a:rPr>
              <a:t>?</a:t>
            </a: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pPr fontAlgn="base">
              <a:spcBef>
                <a:spcPct val="0"/>
              </a:spcBef>
              <a:spcAft>
                <a:spcPct val="0"/>
              </a:spcAft>
            </a:pPr>
            <a:r>
              <a:rPr lang="en-US" sz="4400" dirty="0">
                <a:solidFill>
                  <a:srgbClr val="FF6699"/>
                </a:solidFill>
                <a:effectLst>
                  <a:reflection blurRad="6350" stA="55000" endA="300" endPos="45500" dir="5400000" sy="-100000" algn="bl" rotWithShape="0"/>
                </a:effectLst>
              </a:rPr>
              <a:t>?</a:t>
            </a: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pPr fontAlgn="base">
              <a:spcBef>
                <a:spcPct val="0"/>
              </a:spcBef>
              <a:spcAft>
                <a:spcPct val="0"/>
              </a:spcAft>
            </a:pPr>
            <a:r>
              <a:rPr lang="en-US" sz="6000" b="1" dirty="0">
                <a:ln w="1905"/>
                <a:gradFill>
                  <a:gsLst>
                    <a:gs pos="0">
                      <a:srgbClr val="5488BC">
                        <a:shade val="20000"/>
                        <a:satMod val="200000"/>
                      </a:srgbClr>
                    </a:gs>
                    <a:gs pos="78000">
                      <a:srgbClr val="5488BC">
                        <a:tint val="90000"/>
                        <a:shade val="89000"/>
                        <a:satMod val="220000"/>
                      </a:srgbClr>
                    </a:gs>
                    <a:gs pos="100000">
                      <a:srgbClr val="5488BC">
                        <a:tint val="12000"/>
                        <a:satMod val="255000"/>
                      </a:srgbClr>
                    </a:gs>
                  </a:gsLst>
                  <a:lin ang="5400000"/>
                </a:gradFill>
                <a:effectLst>
                  <a:innerShdw blurRad="69850" dist="43180" dir="5400000">
                    <a:srgbClr val="000000">
                      <a:alpha val="65000"/>
                    </a:srgbClr>
                  </a:innerShdw>
                </a:effectLst>
              </a:rPr>
              <a:t>?</a:t>
            </a: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000" dirty="0">
                <a:solidFill>
                  <a:srgbClr val="F8BD52">
                    <a:lumMod val="60000"/>
                    <a:lumOff val="40000"/>
                  </a:srgbClr>
                </a:solidFill>
                <a:effectLst>
                  <a:reflection blurRad="6350" stA="55000" endA="300" endPos="45500" dir="5400000" sy="-100000" algn="bl" rotWithShape="0"/>
                </a:effectLst>
              </a:rPr>
              <a:t>?</a:t>
            </a: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fontAlgn="base">
              <a:spcBef>
                <a:spcPct val="0"/>
              </a:spcBef>
              <a:spcAft>
                <a:spcPct val="0"/>
              </a:spcAft>
            </a:pPr>
            <a:r>
              <a:rPr lang="en-US" sz="4000" b="1" spc="150" dirty="0">
                <a:ln w="11430"/>
                <a:solidFill>
                  <a:srgbClr val="F8BD52">
                    <a:lumMod val="60000"/>
                    <a:lumOff val="40000"/>
                  </a:srgbClr>
                </a:solidFill>
                <a:effectLst>
                  <a:outerShdw blurRad="25400" algn="tl" rotWithShape="0">
                    <a:srgbClr val="000000">
                      <a:alpha val="43000"/>
                    </a:srgbClr>
                  </a:outerShdw>
                </a:effectLst>
              </a:rPr>
              <a:t>?</a:t>
            </a: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pPr fontAlgn="base">
              <a:spcBef>
                <a:spcPct val="0"/>
              </a:spcBef>
              <a:spcAft>
                <a:spcPct val="0"/>
              </a:spcAft>
            </a:pPr>
            <a:r>
              <a:rPr lang="en-US" sz="36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rPr>
              <a:t>?</a:t>
            </a:r>
            <a:endParaRPr lang="en-US" sz="40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400" dirty="0">
                <a:ln>
                  <a:solidFill>
                    <a:srgbClr val="FF6F61">
                      <a:lumMod val="40000"/>
                      <a:lumOff val="60000"/>
                    </a:srgbClr>
                  </a:solidFill>
                </a:ln>
                <a:solidFill>
                  <a:srgbClr val="5488BC">
                    <a:lumMod val="60000"/>
                    <a:lumOff val="40000"/>
                  </a:srgbClr>
                </a:solidFill>
                <a:effectLst>
                  <a:reflection blurRad="6350" stA="55000" endA="300" endPos="45500" dir="5400000" sy="-100000" algn="bl" rotWithShape="0"/>
                </a:effectLst>
              </a:rPr>
              <a:t>?</a:t>
            </a: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dirty="0">
                <a:ln>
                  <a:solidFill>
                    <a:srgbClr val="CCFF66">
                      <a:lumMod val="75000"/>
                    </a:srgbClr>
                  </a:solidFill>
                </a:ln>
                <a:solidFill>
                  <a:srgbClr val="F8BD52">
                    <a:lumMod val="60000"/>
                    <a:lumOff val="40000"/>
                  </a:srgbClr>
                </a:solidFill>
                <a:effectLst>
                  <a:reflection blurRad="6350" stA="55000" endA="300" endPos="45500" dir="5400000" sy="-100000" algn="bl" rotWithShape="0"/>
                </a:effectLst>
              </a:rPr>
              <a:t>?</a:t>
            </a: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b="1" dirty="0">
                <a:ln w="31550" cmpd="sng">
                  <a:solidFill>
                    <a:srgbClr val="CCFF33">
                      <a:lumMod val="20000"/>
                      <a:lumOff val="80000"/>
                    </a:srgbClr>
                  </a:solidFill>
                  <a:prstDash val="solid"/>
                </a:ln>
                <a:solidFill>
                  <a:srgbClr val="CCFF66">
                    <a:lumMod val="20000"/>
                    <a:lumOff val="80000"/>
                  </a:srgbClr>
                </a:solidFill>
                <a:effectLst>
                  <a:outerShdw blurRad="50800" dist="40000" dir="5400000" algn="tl" rotWithShape="0">
                    <a:srgbClr val="000000">
                      <a:shade val="5000"/>
                      <a:satMod val="120000"/>
                      <a:alpha val="33000"/>
                    </a:srgbClr>
                  </a:outerShdw>
                </a:effectLst>
              </a:rPr>
              <a:t>?</a:t>
            </a:r>
            <a:endParaRPr lang="en-US" sz="2800" dirty="0">
              <a:ln w="31550" cmpd="sng">
                <a:solidFill>
                  <a:srgbClr val="CCFF33">
                    <a:lumMod val="20000"/>
                    <a:lumOff val="80000"/>
                  </a:srgbClr>
                </a:solidFill>
                <a:prstDash val="solid"/>
              </a:ln>
              <a:solidFill>
                <a:srgbClr val="CCFF66">
                  <a:lumMod val="20000"/>
                  <a:lumOff val="80000"/>
                </a:srgb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200" dirty="0">
                <a:ln>
                  <a:solidFill>
                    <a:srgbClr val="CC4757">
                      <a:lumMod val="40000"/>
                      <a:lumOff val="60000"/>
                    </a:srgbClr>
                  </a:solidFill>
                </a:ln>
                <a:solidFill>
                  <a:srgbClr val="F8BD52">
                    <a:lumMod val="60000"/>
                    <a:lumOff val="40000"/>
                  </a:srgbClr>
                </a:solidFill>
                <a:effectLst>
                  <a:reflection blurRad="6350" stA="55000" endA="300" endPos="45500" dir="5400000" sy="-100000" algn="bl" rotWithShape="0"/>
                </a:effectLst>
              </a:rPr>
              <a:t>?</a:t>
            </a: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fontAlgn="base" hangingPunct="0">
              <a:buClr>
                <a:srgbClr val="46A6BD">
                  <a:lumMod val="40000"/>
                  <a:lumOff val="60000"/>
                </a:srgbClr>
              </a:buClr>
              <a:buSzPct val="70000"/>
              <a:buFont typeface="Wingdings 2" pitchFamily="18" charset="2"/>
              <a:buNone/>
            </a:pPr>
            <a:r>
              <a:rPr lang="en-US" sz="7600" b="1" spc="150" dirty="0">
                <a:ln w="11430"/>
                <a:solidFill>
                  <a:srgbClr val="CCFF66">
                    <a:lumMod val="40000"/>
                    <a:lumOff val="60000"/>
                  </a:srgbClr>
                </a:solidFill>
                <a:effectLst>
                  <a:outerShdw blurRad="25400" algn="tl" rotWithShape="0">
                    <a:srgbClr val="000000">
                      <a:alpha val="43000"/>
                    </a:srgbClr>
                  </a:outerShdw>
                </a:effectLst>
              </a:rPr>
              <a:t>Questions?</a:t>
            </a: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fontAlgn="base">
              <a:lnSpc>
                <a:spcPct val="80000"/>
              </a:lnSpc>
              <a:spcBef>
                <a:spcPct val="0"/>
              </a:spcBef>
              <a:spcAft>
                <a:spcPct val="0"/>
              </a:spcAft>
            </a:pPr>
            <a:r>
              <a:rPr lang="en-US" sz="12000" b="1" dirty="0">
                <a:solidFill>
                  <a:srgbClr val="FFBF8B"/>
                </a:solidFill>
                <a:effectLst>
                  <a:reflection blurRad="6350" stA="55000" endA="300" endPos="45500" dir="5400000" sy="-100000" algn="bl" rotWithShape="0"/>
                </a:effectLst>
                <a:latin typeface="Cambria" pitchFamily="18" charset="0"/>
              </a:rPr>
              <a:t>?</a:t>
            </a:r>
          </a:p>
        </p:txBody>
      </p:sp>
    </p:spTree>
    <p:extLst>
      <p:ext uri="{BB962C8B-B14F-4D97-AF65-F5344CB8AC3E}">
        <p14:creationId xmlns:p14="http://schemas.microsoft.com/office/powerpoint/2010/main" xmlns="" val="22508760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6482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1825371" cy="369332"/>
          </a:xfrm>
          <a:prstGeom prst="rect">
            <a:avLst/>
          </a:prstGeom>
          <a:noFill/>
        </p:spPr>
        <p:txBody>
          <a:bodyPr wrap="non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Telerik Academy</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20574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academy.telerik.com </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1054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819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Web site</a:t>
            </a:r>
            <a:endParaRPr lang="en-US" dirty="0"/>
          </a:p>
        </p:txBody>
      </p:sp>
    </p:spTree>
    <p:extLst>
      <p:ext uri="{BB962C8B-B14F-4D97-AF65-F5344CB8AC3E}">
        <p14:creationId xmlns:p14="http://schemas.microsoft.com/office/powerpoint/2010/main" xmlns="" val="251332534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xmlns="" val="242965535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16520085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01258-5FE3-421F-871B-C3C88E01C330}"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3472098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3465244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xmlns="" val="18578667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форум програмиране, форум уеб дизайн</a:t>
              </a:r>
              <a:endParaRPr lang="bg-BG" sz="200" noProof="1">
                <a:ln w="0">
                  <a:noFill/>
                </a:ln>
                <a:solidFill>
                  <a:prstClr val="black"/>
                </a:solidFill>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fontAlgn="base">
                <a:lnSpc>
                  <a:spcPct val="80000"/>
                </a:lnSpc>
                <a:spcBef>
                  <a:spcPct val="0"/>
                </a:spcBef>
                <a:spcAft>
                  <a:spcPct val="0"/>
                </a:spcAft>
              </a:pPr>
              <a:r>
                <a:rPr lang="bg-BG" sz="200" noProof="1">
                  <a:ln w="0">
                    <a:noFill/>
                  </a:ln>
                  <a:solidFill>
                    <a:prstClr val="black"/>
                  </a:solidFill>
                </a:rPr>
                <a:t>курсове и уроци по програмиране, уеб дизайн – безплатно</a:t>
              </a: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програмиране за деца – безплатни курсове и уроци</a:t>
              </a: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безплатен SEO курс - оптимизация за търсачки</a:t>
              </a:r>
              <a:endParaRPr lang="bg-BG" sz="200" noProof="1">
                <a:ln w="0">
                  <a:noFill/>
                </a:ln>
                <a:solidFill>
                  <a:prstClr val="black"/>
                </a:solidFill>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уроци по уеб дизайн, HTML, CSS, JavaScript, Photoshop</a:t>
              </a:r>
              <a:endParaRPr lang="bg-BG" sz="200" noProof="1">
                <a:ln w="0">
                  <a:noFill/>
                </a:ln>
                <a:solidFill>
                  <a:prstClr val="black"/>
                </a:solidFill>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уроци по програмиране и уеб дизайн за ученици</a:t>
              </a: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MVC курс – HTML, SQL, C#, .NET, ASP.NET MVC</a:t>
              </a:r>
              <a:endParaRPr lang="bg-BG" sz="200" noProof="1">
                <a:ln w="0">
                  <a:noFill/>
                </a:ln>
                <a:solidFill>
                  <a:prstClr val="black"/>
                </a:solidFill>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"Разработка на софтуер в cloud среда"</a:t>
              </a: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BG Coder - онлайн състезателна система - online judge</a:t>
              </a:r>
              <a:endParaRPr lang="bg-BG" sz="200" noProof="1">
                <a:ln w="0">
                  <a:noFill/>
                </a:ln>
                <a:solidFill>
                  <a:prstClr val="black"/>
                </a:solidFill>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книги – безплатно от Наков</a:t>
              </a:r>
              <a:endParaRPr lang="bg-BG" sz="200" noProof="1">
                <a:ln w="0">
                  <a:noFill/>
                </a:ln>
                <a:solidFill>
                  <a:prstClr val="black"/>
                </a:solidFill>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"Качествен програмен код"</a:t>
              </a: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алго академия – състезателно програмиране, състезания</a:t>
              </a:r>
              <a:endParaRPr lang="bg-BG" sz="200" noProof="1">
                <a:ln w="0">
                  <a:noFill/>
                </a:ln>
                <a:solidFill>
                  <a:prstClr val="black"/>
                </a:solidFill>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курс - уеб програмиране, бази данни, C#, .NET, ASP.NET</a:t>
              </a:r>
              <a:endParaRPr lang="bg-BG" sz="200" noProof="1">
                <a:ln w="0">
                  <a:noFill/>
                </a:ln>
                <a:solidFill>
                  <a:prstClr val="black"/>
                </a:solidFill>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 Телерик академия</a:t>
              </a:r>
              <a:endParaRPr lang="bg-BG" sz="200" noProof="1">
                <a:ln w="0">
                  <a:noFill/>
                </a:ln>
                <a:solidFill>
                  <a:prstClr val="black"/>
                </a:solidFill>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 мобилни приложения с iPhone, Android, WP7, PhoneGap</a:t>
              </a:r>
              <a:endParaRPr lang="bg-BG" sz="200" noProof="1">
                <a:ln w="0">
                  <a:noFill/>
                </a:ln>
                <a:solidFill>
                  <a:prstClr val="black"/>
                </a:solidFill>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free C# book, безплатна книга C#, книга Java, книга C#</a:t>
              </a: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Дончо Минков - сайт за програмиране</a:t>
              </a:r>
              <a:endParaRPr lang="bg-BG" sz="200" noProof="1">
                <a:ln w="0">
                  <a:noFill/>
                </a:ln>
                <a:solidFill>
                  <a:prstClr val="black"/>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Николай Костов - блог за програмиране</a:t>
              </a: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C# курс, програмиране, безплатно</a:t>
              </a:r>
              <a:endParaRPr lang="bg-BG" sz="200" noProof="1">
                <a:ln w="0">
                  <a:noFill/>
                </a:ln>
                <a:solidFill>
                  <a:prstClr val="black"/>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b="1" dirty="0">
                <a:solidFill>
                  <a:srgbClr val="CCFF66">
                    <a:lumMod val="75000"/>
                  </a:srgbClr>
                </a:solidFill>
                <a:effectLst>
                  <a:reflection blurRad="6350" stA="55000" endA="300" endPos="45500" dir="5400000" sy="-100000" algn="bl" rotWithShape="0"/>
                </a:effectLst>
              </a:rPr>
              <a:t>?</a:t>
            </a: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pPr fontAlgn="base">
              <a:spcBef>
                <a:spcPct val="0"/>
              </a:spcBef>
              <a:spcAft>
                <a:spcPct val="0"/>
              </a:spcAft>
            </a:pPr>
            <a:r>
              <a:rPr lang="en-US" sz="8800" dirty="0">
                <a:solidFill>
                  <a:srgbClr val="46A6BD">
                    <a:lumMod val="60000"/>
                    <a:lumOff val="40000"/>
                  </a:srgbClr>
                </a:solidFill>
                <a:effectLst>
                  <a:reflection blurRad="6350" stA="55000" endA="300" endPos="45500" dir="5400000" sy="-100000" algn="bl" rotWithShape="0"/>
                </a:effectLst>
              </a:rPr>
              <a:t>?</a:t>
            </a: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11500" b="1" dirty="0">
                <a:solidFill>
                  <a:srgbClr val="FF831D"/>
                </a:solidFill>
                <a:effectLst>
                  <a:reflection blurRad="6350" stA="55000" endA="300" endPos="45500" dir="5400000" sy="-100000" algn="bl" rotWithShape="0"/>
                </a:effectLst>
              </a:rPr>
              <a:t>?</a:t>
            </a: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fontAlgn="base">
              <a:spcBef>
                <a:spcPct val="0"/>
              </a:spcBef>
              <a:spcAft>
                <a:spcPct val="0"/>
              </a:spcAft>
            </a:pPr>
            <a:r>
              <a:rPr lang="en-US" sz="12800" b="1" dirty="0">
                <a:ln w="11430"/>
                <a:gradFill>
                  <a:gsLst>
                    <a:gs pos="0">
                      <a:srgbClr val="5488BC">
                        <a:tint val="90000"/>
                        <a:satMod val="120000"/>
                      </a:srgbClr>
                    </a:gs>
                    <a:gs pos="25000">
                      <a:srgbClr val="5488BC">
                        <a:tint val="93000"/>
                        <a:satMod val="120000"/>
                      </a:srgbClr>
                    </a:gs>
                    <a:gs pos="50000">
                      <a:srgbClr val="5488BC">
                        <a:shade val="89000"/>
                        <a:satMod val="110000"/>
                      </a:srgbClr>
                    </a:gs>
                    <a:gs pos="75000">
                      <a:srgbClr val="5488BC">
                        <a:tint val="93000"/>
                        <a:satMod val="120000"/>
                      </a:srgbClr>
                    </a:gs>
                    <a:gs pos="100000">
                      <a:srgbClr val="5488BC">
                        <a:tint val="90000"/>
                        <a:satMod val="120000"/>
                      </a:srgb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pPr fontAlgn="base">
              <a:spcBef>
                <a:spcPct val="0"/>
              </a:spcBef>
              <a:spcAft>
                <a:spcPct val="0"/>
              </a:spcAft>
            </a:pPr>
            <a:r>
              <a:rPr lang="en-US" sz="5600" dirty="0">
                <a:solidFill>
                  <a:srgbClr val="CCFF33">
                    <a:lumMod val="75000"/>
                  </a:srgbClr>
                </a:solidFill>
                <a:effectLst>
                  <a:reflection blurRad="6350" stA="55000" endA="300" endPos="45500" dir="5400000" sy="-100000" algn="bl" rotWithShape="0"/>
                </a:effectLst>
              </a:rPr>
              <a:t>?</a:t>
            </a: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dirty="0">
                <a:solidFill>
                  <a:srgbClr val="FF4A37"/>
                </a:solidFill>
                <a:effectLst>
                  <a:reflection blurRad="6350" stA="60000" endA="900" endPos="60000" dist="29997" dir="5400000" sy="-100000" algn="bl" rotWithShape="0"/>
                </a:effectLst>
              </a:rPr>
              <a:t>?</a:t>
            </a: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pPr fontAlgn="base">
              <a:spcBef>
                <a:spcPct val="0"/>
              </a:spcBef>
              <a:spcAft>
                <a:spcPct val="0"/>
              </a:spcAft>
            </a:pPr>
            <a:r>
              <a:rPr lang="en-US" sz="6600" dirty="0">
                <a:solidFill>
                  <a:srgbClr val="9966FF"/>
                </a:solidFill>
                <a:effectLst>
                  <a:reflection blurRad="6350" stA="55000" endA="300" endPos="45500" dir="5400000" sy="-100000" algn="bl" rotWithShape="0"/>
                </a:effectLst>
              </a:rPr>
              <a:t>?</a:t>
            </a: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pPr fontAlgn="base">
              <a:spcBef>
                <a:spcPct val="0"/>
              </a:spcBef>
              <a:spcAft>
                <a:spcPct val="0"/>
              </a:spcAft>
            </a:pPr>
            <a:r>
              <a:rPr lang="en-US" sz="4400" dirty="0">
                <a:solidFill>
                  <a:srgbClr val="FF6699"/>
                </a:solidFill>
                <a:effectLst>
                  <a:reflection blurRad="6350" stA="55000" endA="300" endPos="45500" dir="5400000" sy="-100000" algn="bl" rotWithShape="0"/>
                </a:effectLst>
              </a:rPr>
              <a:t>?</a:t>
            </a: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pPr fontAlgn="base">
              <a:spcBef>
                <a:spcPct val="0"/>
              </a:spcBef>
              <a:spcAft>
                <a:spcPct val="0"/>
              </a:spcAft>
            </a:pPr>
            <a:r>
              <a:rPr lang="en-US" sz="6000" b="1" dirty="0">
                <a:ln w="1905"/>
                <a:gradFill>
                  <a:gsLst>
                    <a:gs pos="0">
                      <a:srgbClr val="5488BC">
                        <a:shade val="20000"/>
                        <a:satMod val="200000"/>
                      </a:srgbClr>
                    </a:gs>
                    <a:gs pos="78000">
                      <a:srgbClr val="5488BC">
                        <a:tint val="90000"/>
                        <a:shade val="89000"/>
                        <a:satMod val="220000"/>
                      </a:srgbClr>
                    </a:gs>
                    <a:gs pos="100000">
                      <a:srgbClr val="5488BC">
                        <a:tint val="12000"/>
                        <a:satMod val="255000"/>
                      </a:srgbClr>
                    </a:gs>
                  </a:gsLst>
                  <a:lin ang="5400000"/>
                </a:gradFill>
                <a:effectLst>
                  <a:innerShdw blurRad="69850" dist="43180" dir="5400000">
                    <a:srgbClr val="000000">
                      <a:alpha val="65000"/>
                    </a:srgbClr>
                  </a:innerShdw>
                </a:effectLst>
              </a:rPr>
              <a:t>?</a:t>
            </a: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000" dirty="0">
                <a:solidFill>
                  <a:srgbClr val="F8BD52">
                    <a:lumMod val="60000"/>
                    <a:lumOff val="40000"/>
                  </a:srgbClr>
                </a:solidFill>
                <a:effectLst>
                  <a:reflection blurRad="6350" stA="55000" endA="300" endPos="45500" dir="5400000" sy="-100000" algn="bl" rotWithShape="0"/>
                </a:effectLst>
              </a:rPr>
              <a:t>?</a:t>
            </a: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fontAlgn="base">
              <a:spcBef>
                <a:spcPct val="0"/>
              </a:spcBef>
              <a:spcAft>
                <a:spcPct val="0"/>
              </a:spcAft>
            </a:pPr>
            <a:r>
              <a:rPr lang="en-US" sz="4000" b="1" spc="150" dirty="0">
                <a:ln w="11430"/>
                <a:solidFill>
                  <a:srgbClr val="F8BD52">
                    <a:lumMod val="60000"/>
                    <a:lumOff val="40000"/>
                  </a:srgbClr>
                </a:solidFill>
                <a:effectLst>
                  <a:outerShdw blurRad="25400" algn="tl" rotWithShape="0">
                    <a:srgbClr val="000000">
                      <a:alpha val="43000"/>
                    </a:srgbClr>
                  </a:outerShdw>
                </a:effectLst>
              </a:rPr>
              <a:t>?</a:t>
            </a: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pPr fontAlgn="base">
              <a:spcBef>
                <a:spcPct val="0"/>
              </a:spcBef>
              <a:spcAft>
                <a:spcPct val="0"/>
              </a:spcAft>
            </a:pPr>
            <a:r>
              <a:rPr lang="en-US" sz="36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rPr>
              <a:t>?</a:t>
            </a:r>
            <a:endParaRPr lang="en-US" sz="40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400" dirty="0">
                <a:ln>
                  <a:solidFill>
                    <a:srgbClr val="FF6F61">
                      <a:lumMod val="40000"/>
                      <a:lumOff val="60000"/>
                    </a:srgbClr>
                  </a:solidFill>
                </a:ln>
                <a:solidFill>
                  <a:srgbClr val="5488BC">
                    <a:lumMod val="60000"/>
                    <a:lumOff val="40000"/>
                  </a:srgbClr>
                </a:solidFill>
                <a:effectLst>
                  <a:reflection blurRad="6350" stA="55000" endA="300" endPos="45500" dir="5400000" sy="-100000" algn="bl" rotWithShape="0"/>
                </a:effectLst>
              </a:rPr>
              <a:t>?</a:t>
            </a: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dirty="0">
                <a:ln>
                  <a:solidFill>
                    <a:srgbClr val="CCFF66">
                      <a:lumMod val="75000"/>
                    </a:srgbClr>
                  </a:solidFill>
                </a:ln>
                <a:solidFill>
                  <a:srgbClr val="F8BD52">
                    <a:lumMod val="60000"/>
                    <a:lumOff val="40000"/>
                  </a:srgbClr>
                </a:solidFill>
                <a:effectLst>
                  <a:reflection blurRad="6350" stA="55000" endA="300" endPos="45500" dir="5400000" sy="-100000" algn="bl" rotWithShape="0"/>
                </a:effectLst>
              </a:rPr>
              <a:t>?</a:t>
            </a: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b="1" dirty="0">
                <a:ln w="31550" cmpd="sng">
                  <a:solidFill>
                    <a:srgbClr val="CCFF33">
                      <a:lumMod val="20000"/>
                      <a:lumOff val="80000"/>
                    </a:srgbClr>
                  </a:solidFill>
                  <a:prstDash val="solid"/>
                </a:ln>
                <a:solidFill>
                  <a:srgbClr val="CCFF66">
                    <a:lumMod val="20000"/>
                    <a:lumOff val="80000"/>
                  </a:srgbClr>
                </a:solidFill>
                <a:effectLst>
                  <a:outerShdw blurRad="50800" dist="40000" dir="5400000" algn="tl" rotWithShape="0">
                    <a:srgbClr val="000000">
                      <a:shade val="5000"/>
                      <a:satMod val="120000"/>
                      <a:alpha val="33000"/>
                    </a:srgbClr>
                  </a:outerShdw>
                </a:effectLst>
              </a:rPr>
              <a:t>?</a:t>
            </a:r>
            <a:endParaRPr lang="en-US" sz="2800" dirty="0">
              <a:ln w="31550" cmpd="sng">
                <a:solidFill>
                  <a:srgbClr val="CCFF33">
                    <a:lumMod val="20000"/>
                    <a:lumOff val="80000"/>
                  </a:srgbClr>
                </a:solidFill>
                <a:prstDash val="solid"/>
              </a:ln>
              <a:solidFill>
                <a:srgbClr val="CCFF66">
                  <a:lumMod val="20000"/>
                  <a:lumOff val="80000"/>
                </a:srgb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200" dirty="0">
                <a:ln>
                  <a:solidFill>
                    <a:srgbClr val="CC4757">
                      <a:lumMod val="40000"/>
                      <a:lumOff val="60000"/>
                    </a:srgbClr>
                  </a:solidFill>
                </a:ln>
                <a:solidFill>
                  <a:srgbClr val="F8BD52">
                    <a:lumMod val="60000"/>
                    <a:lumOff val="40000"/>
                  </a:srgbClr>
                </a:solidFill>
                <a:effectLst>
                  <a:reflection blurRad="6350" stA="55000" endA="300" endPos="45500" dir="5400000" sy="-100000" algn="bl" rotWithShape="0"/>
                </a:effectLst>
              </a:rPr>
              <a:t>?</a:t>
            </a: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fontAlgn="base" hangingPunct="0">
              <a:buClr>
                <a:srgbClr val="46A6BD">
                  <a:lumMod val="40000"/>
                  <a:lumOff val="60000"/>
                </a:srgbClr>
              </a:buClr>
              <a:buSzPct val="70000"/>
              <a:buFont typeface="Wingdings 2" pitchFamily="18" charset="2"/>
              <a:buNone/>
            </a:pPr>
            <a:r>
              <a:rPr lang="en-US" sz="7600" b="1" spc="150" dirty="0">
                <a:ln w="11430"/>
                <a:solidFill>
                  <a:srgbClr val="CCFF66">
                    <a:lumMod val="40000"/>
                    <a:lumOff val="60000"/>
                  </a:srgbClr>
                </a:solidFill>
                <a:effectLst>
                  <a:outerShdw blurRad="25400" algn="tl" rotWithShape="0">
                    <a:srgbClr val="000000">
                      <a:alpha val="43000"/>
                    </a:srgbClr>
                  </a:outerShdw>
                </a:effectLst>
              </a:rPr>
              <a:t>Questions?</a:t>
            </a: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fontAlgn="base">
              <a:lnSpc>
                <a:spcPct val="80000"/>
              </a:lnSpc>
              <a:spcBef>
                <a:spcPct val="0"/>
              </a:spcBef>
              <a:spcAft>
                <a:spcPct val="0"/>
              </a:spcAft>
            </a:pPr>
            <a:r>
              <a:rPr lang="en-US" sz="12000" b="1" dirty="0">
                <a:solidFill>
                  <a:srgbClr val="FFBF8B"/>
                </a:solidFill>
                <a:effectLst>
                  <a:reflection blurRad="6350" stA="55000" endA="300" endPos="45500" dir="5400000" sy="-100000" algn="bl" rotWithShape="0"/>
                </a:effectLst>
                <a:latin typeface="Cambria" pitchFamily="18" charset="0"/>
              </a:rPr>
              <a:t>?</a:t>
            </a:r>
          </a:p>
        </p:txBody>
      </p:sp>
    </p:spTree>
    <p:extLst>
      <p:ext uri="{BB962C8B-B14F-4D97-AF65-F5344CB8AC3E}">
        <p14:creationId xmlns:p14="http://schemas.microsoft.com/office/powerpoint/2010/main" xmlns="" val="23318031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6482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1825371" cy="369332"/>
          </a:xfrm>
          <a:prstGeom prst="rect">
            <a:avLst/>
          </a:prstGeom>
          <a:noFill/>
        </p:spPr>
        <p:txBody>
          <a:bodyPr wrap="non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Telerik Academy</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20574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academy.telerik.com </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1054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819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Web site</a:t>
            </a:r>
            <a:endParaRPr lang="en-US" dirty="0"/>
          </a:p>
        </p:txBody>
      </p:sp>
    </p:spTree>
    <p:extLst>
      <p:ext uri="{BB962C8B-B14F-4D97-AF65-F5344CB8AC3E}">
        <p14:creationId xmlns:p14="http://schemas.microsoft.com/office/powerpoint/2010/main" xmlns="" val="242064761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xmlns="" val="12714828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4233912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a:t>
            </a:fld>
            <a:endParaRPr lang="en-US" dirty="0">
              <a:solidFill>
                <a:srgbClr val="EBFFC2"/>
              </a:solidFill>
            </a:endParaRPr>
          </a:p>
        </p:txBody>
      </p:sp>
    </p:spTree>
    <p:extLst>
      <p:ext uri="{BB962C8B-B14F-4D97-AF65-F5344CB8AC3E}">
        <p14:creationId xmlns:p14="http://schemas.microsoft.com/office/powerpoint/2010/main" xmlns="" val="2010498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xmlns="" val="32154742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форум програмиране, форум уеб дизайн</a:t>
              </a:r>
              <a:endParaRPr lang="bg-BG" sz="200" noProof="1">
                <a:ln w="0">
                  <a:noFill/>
                </a:ln>
                <a:solidFill>
                  <a:prstClr val="black"/>
                </a:solidFill>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fontAlgn="base">
                <a:lnSpc>
                  <a:spcPct val="80000"/>
                </a:lnSpc>
                <a:spcBef>
                  <a:spcPct val="0"/>
                </a:spcBef>
                <a:spcAft>
                  <a:spcPct val="0"/>
                </a:spcAft>
              </a:pPr>
              <a:r>
                <a:rPr lang="bg-BG" sz="200" noProof="1">
                  <a:ln w="0">
                    <a:noFill/>
                  </a:ln>
                  <a:solidFill>
                    <a:prstClr val="black"/>
                  </a:solidFill>
                </a:rPr>
                <a:t>курсове и уроци по програмиране, уеб дизайн – безплатно</a:t>
              </a: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програмиране за деца – безплатни курсове и уроци</a:t>
              </a: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безплатен SEO курс - оптимизация за търсачки</a:t>
              </a:r>
              <a:endParaRPr lang="bg-BG" sz="200" noProof="1">
                <a:ln w="0">
                  <a:noFill/>
                </a:ln>
                <a:solidFill>
                  <a:prstClr val="black"/>
                </a:solidFill>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уроци по уеб дизайн, HTML, CSS, JavaScript, Photoshop</a:t>
              </a:r>
              <a:endParaRPr lang="bg-BG" sz="200" noProof="1">
                <a:ln w="0">
                  <a:noFill/>
                </a:ln>
                <a:solidFill>
                  <a:prstClr val="black"/>
                </a:solidFill>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уроци по програмиране и уеб дизайн за ученици</a:t>
              </a: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MVC курс – HTML, SQL, C#, .NET, ASP.NET MVC</a:t>
              </a:r>
              <a:endParaRPr lang="bg-BG" sz="200" noProof="1">
                <a:ln w="0">
                  <a:noFill/>
                </a:ln>
                <a:solidFill>
                  <a:prstClr val="black"/>
                </a:solidFill>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"Разработка на софтуер в cloud среда"</a:t>
              </a: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BG Coder - онлайн състезателна система - online judge</a:t>
              </a:r>
              <a:endParaRPr lang="bg-BG" sz="200" noProof="1">
                <a:ln w="0">
                  <a:noFill/>
                </a:ln>
                <a:solidFill>
                  <a:prstClr val="black"/>
                </a:solidFill>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книги – безплатно от Наков</a:t>
              </a:r>
              <a:endParaRPr lang="bg-BG" sz="200" noProof="1">
                <a:ln w="0">
                  <a:noFill/>
                </a:ln>
                <a:solidFill>
                  <a:prstClr val="black"/>
                </a:solidFill>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безплатен курс "Качествен програмен код"</a:t>
              </a: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алго академия – състезателно програмиране, състезания</a:t>
              </a:r>
              <a:endParaRPr lang="bg-BG" sz="200" noProof="1">
                <a:ln w="0">
                  <a:noFill/>
                </a:ln>
                <a:solidFill>
                  <a:prstClr val="black"/>
                </a:solidFill>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ASP.NET курс - уеб програмиране, бази данни, C#, .NET, ASP.NET</a:t>
              </a:r>
              <a:endParaRPr lang="bg-BG" sz="200" noProof="1">
                <a:ln w="0">
                  <a:noFill/>
                </a:ln>
                <a:solidFill>
                  <a:prstClr val="black"/>
                </a:solidFill>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fontAlgn="base">
                <a:spcBef>
                  <a:spcPct val="0"/>
                </a:spcBef>
                <a:spcAft>
                  <a:spcPct val="0"/>
                </a:spcAft>
              </a:pPr>
              <a:r>
                <a:rPr lang="bg-BG" sz="200" noProof="1" smtClean="0">
                  <a:ln w="0">
                    <a:noFill/>
                  </a:ln>
                  <a:solidFill>
                    <a:prstClr val="black"/>
                  </a:solidFill>
                </a:rPr>
                <a:t>курсове и уроци по програмиране – Телерик академия</a:t>
              </a:r>
              <a:endParaRPr lang="bg-BG" sz="200" noProof="1">
                <a:ln w="0">
                  <a:noFill/>
                </a:ln>
                <a:solidFill>
                  <a:prstClr val="black"/>
                </a:solidFill>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fontAlgn="base">
                <a:spcBef>
                  <a:spcPct val="0"/>
                </a:spcBef>
                <a:spcAft>
                  <a:spcPct val="0"/>
                </a:spcAft>
              </a:pPr>
              <a:r>
                <a:rPr lang="bg-BG" sz="200" noProof="1" smtClean="0">
                  <a:ln w="0">
                    <a:noFill/>
                  </a:ln>
                  <a:solidFill>
                    <a:prstClr val="black"/>
                  </a:solidFill>
                </a:rPr>
                <a:t>курс мобилни приложения с iPhone, Android, WP7, PhoneGap</a:t>
              </a:r>
              <a:endParaRPr lang="bg-BG" sz="200" noProof="1">
                <a:ln w="0">
                  <a:noFill/>
                </a:ln>
                <a:solidFill>
                  <a:prstClr val="black"/>
                </a:solidFill>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free C# book, безплатна книга C#, книга Java, книга C#</a:t>
              </a: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Дончо Минков - сайт за програмиране</a:t>
              </a:r>
              <a:endParaRPr lang="bg-BG" sz="200" noProof="1">
                <a:ln w="0">
                  <a:noFill/>
                </a:ln>
                <a:solidFill>
                  <a:prstClr val="black"/>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fontAlgn="base">
                <a:spcBef>
                  <a:spcPct val="0"/>
                </a:spcBef>
                <a:spcAft>
                  <a:spcPct val="0"/>
                </a:spcAft>
              </a:pPr>
              <a:r>
                <a:rPr lang="bg-BG" sz="200" noProof="1">
                  <a:ln w="0">
                    <a:noFill/>
                  </a:ln>
                  <a:solidFill>
                    <a:prstClr val="black"/>
                  </a:solidFill>
                </a:rPr>
                <a:t>Николай Костов - блог за програмиране</a:t>
              </a: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fontAlgn="base">
                <a:spcBef>
                  <a:spcPct val="0"/>
                </a:spcBef>
                <a:spcAft>
                  <a:spcPct val="0"/>
                </a:spcAft>
              </a:pPr>
              <a:r>
                <a:rPr lang="bg-BG" sz="200" noProof="1" smtClean="0">
                  <a:ln w="0">
                    <a:noFill/>
                  </a:ln>
                  <a:solidFill>
                    <a:prstClr val="black"/>
                  </a:solidFill>
                </a:rPr>
                <a:t>C# курс, програмиране, безплатно</a:t>
              </a:r>
              <a:endParaRPr lang="bg-BG" sz="200" noProof="1">
                <a:ln w="0">
                  <a:noFill/>
                </a:ln>
                <a:solidFill>
                  <a:prstClr val="black"/>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b="1" dirty="0">
                <a:solidFill>
                  <a:srgbClr val="CCFF66">
                    <a:lumMod val="75000"/>
                  </a:srgbClr>
                </a:solidFill>
                <a:effectLst>
                  <a:reflection blurRad="6350" stA="55000" endA="300" endPos="45500" dir="5400000" sy="-100000" algn="bl" rotWithShape="0"/>
                </a:effectLst>
              </a:rPr>
              <a:t>?</a:t>
            </a: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pPr fontAlgn="base">
              <a:spcBef>
                <a:spcPct val="0"/>
              </a:spcBef>
              <a:spcAft>
                <a:spcPct val="0"/>
              </a:spcAft>
            </a:pPr>
            <a:r>
              <a:rPr lang="en-US" sz="8800" dirty="0">
                <a:solidFill>
                  <a:srgbClr val="46A6BD">
                    <a:lumMod val="60000"/>
                    <a:lumOff val="40000"/>
                  </a:srgbClr>
                </a:solidFill>
                <a:effectLst>
                  <a:reflection blurRad="6350" stA="55000" endA="300" endPos="45500" dir="5400000" sy="-100000" algn="bl" rotWithShape="0"/>
                </a:effectLst>
              </a:rPr>
              <a:t>?</a:t>
            </a: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11500" b="1" dirty="0">
                <a:solidFill>
                  <a:srgbClr val="FF831D"/>
                </a:solidFill>
                <a:effectLst>
                  <a:reflection blurRad="6350" stA="55000" endA="300" endPos="45500" dir="5400000" sy="-100000" algn="bl" rotWithShape="0"/>
                </a:effectLst>
              </a:rPr>
              <a:t>?</a:t>
            </a: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fontAlgn="base">
              <a:spcBef>
                <a:spcPct val="0"/>
              </a:spcBef>
              <a:spcAft>
                <a:spcPct val="0"/>
              </a:spcAft>
            </a:pPr>
            <a:r>
              <a:rPr lang="en-US" sz="12800" b="1" dirty="0">
                <a:ln w="11430"/>
                <a:gradFill>
                  <a:gsLst>
                    <a:gs pos="0">
                      <a:srgbClr val="5488BC">
                        <a:tint val="90000"/>
                        <a:satMod val="120000"/>
                      </a:srgbClr>
                    </a:gs>
                    <a:gs pos="25000">
                      <a:srgbClr val="5488BC">
                        <a:tint val="93000"/>
                        <a:satMod val="120000"/>
                      </a:srgbClr>
                    </a:gs>
                    <a:gs pos="50000">
                      <a:srgbClr val="5488BC">
                        <a:shade val="89000"/>
                        <a:satMod val="110000"/>
                      </a:srgbClr>
                    </a:gs>
                    <a:gs pos="75000">
                      <a:srgbClr val="5488BC">
                        <a:tint val="93000"/>
                        <a:satMod val="120000"/>
                      </a:srgbClr>
                    </a:gs>
                    <a:gs pos="100000">
                      <a:srgbClr val="5488BC">
                        <a:tint val="90000"/>
                        <a:satMod val="120000"/>
                      </a:srgbClr>
                    </a:gs>
                  </a:gsLst>
                  <a:lin ang="5400000"/>
                </a:gradFill>
                <a:effectLst>
                  <a:innerShdw blurRad="63500" dist="50800" dir="8100000">
                    <a:prstClr val="black">
                      <a:alpha val="50000"/>
                    </a:prstClr>
                  </a:innerShdw>
                  <a:reflection blurRad="6350" stA="55000" endA="300" endPos="45500" dir="5400000" sy="-100000" algn="bl" rotWithShape="0"/>
                </a:effectLst>
              </a:rPr>
              <a:t>?</a:t>
            </a: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pPr fontAlgn="base">
              <a:spcBef>
                <a:spcPct val="0"/>
              </a:spcBef>
              <a:spcAft>
                <a:spcPct val="0"/>
              </a:spcAft>
            </a:pPr>
            <a:r>
              <a:rPr lang="en-US" sz="5600" dirty="0">
                <a:solidFill>
                  <a:srgbClr val="CCFF33">
                    <a:lumMod val="75000"/>
                  </a:srgbClr>
                </a:solidFill>
                <a:effectLst>
                  <a:reflection blurRad="6350" stA="55000" endA="300" endPos="45500" dir="5400000" sy="-100000" algn="bl" rotWithShape="0"/>
                </a:effectLst>
              </a:rPr>
              <a:t>?</a:t>
            </a: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9600" dirty="0">
                <a:solidFill>
                  <a:srgbClr val="FF4A37"/>
                </a:solidFill>
                <a:effectLst>
                  <a:reflection blurRad="6350" stA="60000" endA="900" endPos="60000" dist="29997" dir="5400000" sy="-100000" algn="bl" rotWithShape="0"/>
                </a:effectLst>
              </a:rPr>
              <a:t>?</a:t>
            </a: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pPr fontAlgn="base">
              <a:spcBef>
                <a:spcPct val="0"/>
              </a:spcBef>
              <a:spcAft>
                <a:spcPct val="0"/>
              </a:spcAft>
            </a:pPr>
            <a:r>
              <a:rPr lang="en-US" sz="6600" dirty="0">
                <a:solidFill>
                  <a:srgbClr val="9966FF"/>
                </a:solidFill>
                <a:effectLst>
                  <a:reflection blurRad="6350" stA="55000" endA="300" endPos="45500" dir="5400000" sy="-100000" algn="bl" rotWithShape="0"/>
                </a:effectLst>
              </a:rPr>
              <a:t>?</a:t>
            </a: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pPr fontAlgn="base">
              <a:spcBef>
                <a:spcPct val="0"/>
              </a:spcBef>
              <a:spcAft>
                <a:spcPct val="0"/>
              </a:spcAft>
            </a:pPr>
            <a:r>
              <a:rPr lang="en-US" sz="4400" dirty="0">
                <a:solidFill>
                  <a:srgbClr val="FF6699"/>
                </a:solidFill>
                <a:effectLst>
                  <a:reflection blurRad="6350" stA="55000" endA="300" endPos="45500" dir="5400000" sy="-100000" algn="bl" rotWithShape="0"/>
                </a:effectLst>
              </a:rPr>
              <a:t>?</a:t>
            </a: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600" dirty="0">
                <a:solidFill>
                  <a:srgbClr val="CCFF33">
                    <a:lumMod val="40000"/>
                    <a:lumOff val="60000"/>
                  </a:srgbClr>
                </a:solidFill>
                <a:effectLst>
                  <a:reflection blurRad="6350" stA="55000" endA="300" endPos="45500" dir="5400000" sy="-100000" algn="bl" rotWithShape="0"/>
                </a:effectLst>
              </a:rPr>
              <a:t>?</a:t>
            </a: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pPr fontAlgn="base">
              <a:spcBef>
                <a:spcPct val="0"/>
              </a:spcBef>
              <a:spcAft>
                <a:spcPct val="0"/>
              </a:spcAft>
            </a:pPr>
            <a:r>
              <a:rPr lang="en-US" sz="6000" b="1" dirty="0">
                <a:ln w="1905"/>
                <a:gradFill>
                  <a:gsLst>
                    <a:gs pos="0">
                      <a:srgbClr val="5488BC">
                        <a:shade val="20000"/>
                        <a:satMod val="200000"/>
                      </a:srgbClr>
                    </a:gs>
                    <a:gs pos="78000">
                      <a:srgbClr val="5488BC">
                        <a:tint val="90000"/>
                        <a:shade val="89000"/>
                        <a:satMod val="220000"/>
                      </a:srgbClr>
                    </a:gs>
                    <a:gs pos="100000">
                      <a:srgbClr val="5488BC">
                        <a:tint val="12000"/>
                        <a:satMod val="255000"/>
                      </a:srgbClr>
                    </a:gs>
                  </a:gsLst>
                  <a:lin ang="5400000"/>
                </a:gradFill>
                <a:effectLst>
                  <a:innerShdw blurRad="69850" dist="43180" dir="5400000">
                    <a:srgbClr val="000000">
                      <a:alpha val="65000"/>
                    </a:srgbClr>
                  </a:innerShdw>
                </a:effectLst>
              </a:rPr>
              <a:t>?</a:t>
            </a: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000" dirty="0">
                <a:solidFill>
                  <a:srgbClr val="F8BD52">
                    <a:lumMod val="60000"/>
                    <a:lumOff val="40000"/>
                  </a:srgbClr>
                </a:solidFill>
                <a:effectLst>
                  <a:reflection blurRad="6350" stA="55000" endA="300" endPos="45500" dir="5400000" sy="-100000" algn="bl" rotWithShape="0"/>
                </a:effectLst>
              </a:rPr>
              <a:t>?</a:t>
            </a: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fontAlgn="base">
              <a:spcBef>
                <a:spcPct val="0"/>
              </a:spcBef>
              <a:spcAft>
                <a:spcPct val="0"/>
              </a:spcAft>
            </a:pPr>
            <a:r>
              <a:rPr lang="en-US" sz="4000" b="1" spc="150" dirty="0">
                <a:ln w="11430"/>
                <a:solidFill>
                  <a:srgbClr val="F8BD52">
                    <a:lumMod val="60000"/>
                    <a:lumOff val="40000"/>
                  </a:srgbClr>
                </a:solidFill>
                <a:effectLst>
                  <a:outerShdw blurRad="25400" algn="tl" rotWithShape="0">
                    <a:srgbClr val="000000">
                      <a:alpha val="43000"/>
                    </a:srgbClr>
                  </a:outerShdw>
                </a:effectLst>
              </a:rPr>
              <a:t>?</a:t>
            </a: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pPr fontAlgn="base">
              <a:spcBef>
                <a:spcPct val="0"/>
              </a:spcBef>
              <a:spcAft>
                <a:spcPct val="0"/>
              </a:spcAft>
            </a:pPr>
            <a:r>
              <a:rPr lang="en-US" sz="36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rPr>
              <a:t>?</a:t>
            </a:r>
            <a:endParaRPr lang="en-US" sz="4000" b="1" dirty="0">
              <a:ln w="19050">
                <a:solidFill>
                  <a:srgbClr val="F8BD52">
                    <a:lumMod val="75000"/>
                    <a:alpha val="50000"/>
                  </a:srgbClr>
                </a:solidFill>
                <a:prstDash val="solid"/>
                <a:miter lim="800000"/>
              </a:ln>
              <a:solidFill>
                <a:srgbClr val="F8BD52">
                  <a:lumMod val="20000"/>
                  <a:lumOff val="80000"/>
                  <a:alpha val="25000"/>
                </a:srgb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4400" dirty="0">
                <a:ln>
                  <a:solidFill>
                    <a:srgbClr val="FF6F61">
                      <a:lumMod val="40000"/>
                      <a:lumOff val="60000"/>
                    </a:srgbClr>
                  </a:solidFill>
                </a:ln>
                <a:solidFill>
                  <a:srgbClr val="5488BC">
                    <a:lumMod val="60000"/>
                    <a:lumOff val="40000"/>
                  </a:srgbClr>
                </a:solidFill>
                <a:effectLst>
                  <a:reflection blurRad="6350" stA="55000" endA="300" endPos="45500" dir="5400000" sy="-100000" algn="bl" rotWithShape="0"/>
                </a:effectLst>
              </a:rPr>
              <a:t>?</a:t>
            </a: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dirty="0">
                <a:ln>
                  <a:solidFill>
                    <a:srgbClr val="CCFF66">
                      <a:lumMod val="75000"/>
                    </a:srgbClr>
                  </a:solidFill>
                </a:ln>
                <a:solidFill>
                  <a:srgbClr val="F8BD52">
                    <a:lumMod val="60000"/>
                    <a:lumOff val="40000"/>
                  </a:srgbClr>
                </a:solidFill>
                <a:effectLst>
                  <a:reflection blurRad="6350" stA="55000" endA="300" endPos="45500" dir="5400000" sy="-100000" algn="bl" rotWithShape="0"/>
                </a:effectLst>
              </a:rPr>
              <a:t>?</a:t>
            </a: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2800" b="1" dirty="0">
                <a:ln w="31550" cmpd="sng">
                  <a:solidFill>
                    <a:srgbClr val="CCFF33">
                      <a:lumMod val="20000"/>
                      <a:lumOff val="80000"/>
                    </a:srgbClr>
                  </a:solidFill>
                  <a:prstDash val="solid"/>
                </a:ln>
                <a:solidFill>
                  <a:srgbClr val="CCFF66">
                    <a:lumMod val="20000"/>
                    <a:lumOff val="80000"/>
                  </a:srgbClr>
                </a:solidFill>
                <a:effectLst>
                  <a:outerShdw blurRad="50800" dist="40000" dir="5400000" algn="tl" rotWithShape="0">
                    <a:srgbClr val="000000">
                      <a:shade val="5000"/>
                      <a:satMod val="120000"/>
                      <a:alpha val="33000"/>
                    </a:srgbClr>
                  </a:outerShdw>
                </a:effectLst>
              </a:rPr>
              <a:t>?</a:t>
            </a:r>
            <a:endParaRPr lang="en-US" sz="2800" dirty="0">
              <a:ln w="31550" cmpd="sng">
                <a:solidFill>
                  <a:srgbClr val="CCFF33">
                    <a:lumMod val="20000"/>
                    <a:lumOff val="80000"/>
                  </a:srgbClr>
                </a:solidFill>
                <a:prstDash val="solid"/>
              </a:ln>
              <a:solidFill>
                <a:srgbClr val="CCFF66">
                  <a:lumMod val="20000"/>
                  <a:lumOff val="80000"/>
                </a:srgb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pPr fontAlgn="base">
              <a:spcBef>
                <a:spcPct val="0"/>
              </a:spcBef>
              <a:spcAft>
                <a:spcPct val="0"/>
              </a:spcAft>
            </a:pPr>
            <a:r>
              <a:rPr lang="en-US" sz="3200" dirty="0">
                <a:ln>
                  <a:solidFill>
                    <a:srgbClr val="CC4757">
                      <a:lumMod val="40000"/>
                      <a:lumOff val="60000"/>
                    </a:srgbClr>
                  </a:solidFill>
                </a:ln>
                <a:solidFill>
                  <a:srgbClr val="F8BD52">
                    <a:lumMod val="60000"/>
                    <a:lumOff val="40000"/>
                  </a:srgbClr>
                </a:solidFill>
                <a:effectLst>
                  <a:reflection blurRad="6350" stA="55000" endA="300" endPos="45500" dir="5400000" sy="-100000" algn="bl" rotWithShape="0"/>
                </a:effectLst>
              </a:rPr>
              <a:t>?</a:t>
            </a: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fontAlgn="base" hangingPunct="0">
              <a:buClr>
                <a:srgbClr val="46A6BD">
                  <a:lumMod val="40000"/>
                  <a:lumOff val="60000"/>
                </a:srgbClr>
              </a:buClr>
              <a:buSzPct val="70000"/>
              <a:buFont typeface="Wingdings 2" pitchFamily="18" charset="2"/>
              <a:buNone/>
            </a:pPr>
            <a:r>
              <a:rPr lang="en-US" sz="7600" b="1" spc="150" dirty="0">
                <a:ln w="11430"/>
                <a:solidFill>
                  <a:srgbClr val="CCFF66">
                    <a:lumMod val="40000"/>
                    <a:lumOff val="60000"/>
                  </a:srgbClr>
                </a:solidFill>
                <a:effectLst>
                  <a:outerShdw blurRad="25400" algn="tl" rotWithShape="0">
                    <a:srgbClr val="000000">
                      <a:alpha val="43000"/>
                    </a:srgbClr>
                  </a:outerShdw>
                </a:effectLst>
              </a:rPr>
              <a:t>Questions?</a:t>
            </a: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fontAlgn="base">
              <a:lnSpc>
                <a:spcPct val="80000"/>
              </a:lnSpc>
              <a:spcBef>
                <a:spcPct val="0"/>
              </a:spcBef>
              <a:spcAft>
                <a:spcPct val="0"/>
              </a:spcAft>
            </a:pPr>
            <a:r>
              <a:rPr lang="en-US" sz="12000" b="1" dirty="0">
                <a:solidFill>
                  <a:srgbClr val="FFBF8B"/>
                </a:solidFill>
                <a:effectLst>
                  <a:reflection blurRad="6350" stA="55000" endA="300" endPos="45500" dir="5400000" sy="-100000" algn="bl" rotWithShape="0"/>
                </a:effectLst>
                <a:latin typeface="Cambria" pitchFamily="18" charset="0"/>
              </a:rPr>
              <a:t>?</a:t>
            </a:r>
          </a:p>
        </p:txBody>
      </p:sp>
    </p:spTree>
    <p:extLst>
      <p:ext uri="{BB962C8B-B14F-4D97-AF65-F5344CB8AC3E}">
        <p14:creationId xmlns:p14="http://schemas.microsoft.com/office/powerpoint/2010/main" xmlns="" val="105946945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6482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1825371" cy="369332"/>
          </a:xfrm>
          <a:prstGeom prst="rect">
            <a:avLst/>
          </a:prstGeom>
          <a:noFill/>
        </p:spPr>
        <p:txBody>
          <a:bodyPr wrap="non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Telerik Academy</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20574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academy.telerik.com </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1054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819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Web site</a:t>
            </a:r>
            <a:endParaRPr lang="en-US" dirty="0"/>
          </a:p>
        </p:txBody>
      </p:sp>
    </p:spTree>
    <p:extLst>
      <p:ext uri="{BB962C8B-B14F-4D97-AF65-F5344CB8AC3E}">
        <p14:creationId xmlns:p14="http://schemas.microsoft.com/office/powerpoint/2010/main" xmlns="" val="10499680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E01258-5FE3-421F-871B-C3C88E01C330}"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227180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01258-5FE3-421F-871B-C3C88E01C330}"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9501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E01258-5FE3-421F-871B-C3C88E01C330}" type="datetimeFigureOut">
              <a:rPr lang="en-US" smtClean="0"/>
              <a:pPr/>
              <a:t>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84376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E01258-5FE3-421F-871B-C3C88E01C330}" type="datetimeFigureOut">
              <a:rPr lang="en-US" smtClean="0"/>
              <a:pPr/>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3317448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01258-5FE3-421F-871B-C3C88E01C330}" type="datetimeFigureOut">
              <a:rPr lang="en-US" smtClean="0"/>
              <a:pPr/>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219038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01258-5FE3-421F-871B-C3C88E01C330}"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250036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01258-5FE3-421F-871B-C3C88E01C330}"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42296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12" Type="http://schemas.microsoft.com/office/2007/relationships/hdphoto" Target="../media/hdphoto1.wdp"/><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4.png"/><Relationship Id="rId5" Type="http://schemas.openxmlformats.org/officeDocument/2006/relationships/slideLayout" Target="../slideLayouts/slideLayout16.xml"/><Relationship Id="rId10"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3.xml"/><Relationship Id="rId12" Type="http://schemas.microsoft.com/office/2007/relationships/hdphoto" Target="../media/hdphoto1.wdp"/><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4.png"/><Relationship Id="rId5" Type="http://schemas.openxmlformats.org/officeDocument/2006/relationships/slideLayout" Target="../slideLayouts/slideLayout22.xml"/><Relationship Id="rId10"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theme" Target="../theme/theme4.xml"/><Relationship Id="rId12" Type="http://schemas.microsoft.com/office/2007/relationships/hdphoto" Target="../media/hdphoto1.wdp"/><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4.png"/><Relationship Id="rId5" Type="http://schemas.openxmlformats.org/officeDocument/2006/relationships/slideLayout" Target="../slideLayouts/slideLayout28.xml"/><Relationship Id="rId10" Type="http://schemas.openxmlformats.org/officeDocument/2006/relationships/image" Target="../media/image3.png"/><Relationship Id="rId4" Type="http://schemas.openxmlformats.org/officeDocument/2006/relationships/slideLayout" Target="../slideLayouts/slideLayout2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01258-5FE3-421F-871B-C3C88E01C330}" type="datetimeFigureOut">
              <a:rPr lang="en-US" smtClean="0"/>
              <a:pPr/>
              <a:t>2/16/2017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3DC9B-0223-4C00-91DA-AA5C574B601B}" type="slidenum">
              <a:rPr lang="en-US" smtClean="0"/>
              <a:pPr/>
              <a:t>‹#›</a:t>
            </a:fld>
            <a:endParaRPr lang="en-US"/>
          </a:p>
        </p:txBody>
      </p:sp>
    </p:spTree>
    <p:extLst>
      <p:ext uri="{BB962C8B-B14F-4D97-AF65-F5344CB8AC3E}">
        <p14:creationId xmlns:p14="http://schemas.microsoft.com/office/powerpoint/2010/main" xmlns="" val="1000180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8">
            <a:extLst>
              <a:ext uri="{28A0092B-C50C-407E-A947-70E740481C1C}">
                <a14:useLocalDpi xmlns:a14="http://schemas.microsoft.com/office/drawing/2010/main" xmlns=""/>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userDrawn="1"/>
        </p:nvPicPr>
        <p:blipFill>
          <a:blip r:embed="rId9" cstate="email">
            <a:extLst>
              <a:ext uri="{28A0092B-C50C-407E-A947-70E740481C1C}">
                <a14:useLocalDpi xmlns:a14="http://schemas.microsoft.com/office/drawing/2010/main" xmlns=""/>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0" cstate="email">
            <a:extLst>
              <a:ext uri="{28A0092B-C50C-407E-A947-70E740481C1C}">
                <a14:useLocalDpi xmlns:a14="http://schemas.microsoft.com/office/drawing/2010/main" xmlns=""/>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1">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027129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8">
            <a:extLst>
              <a:ext uri="{28A0092B-C50C-407E-A947-70E740481C1C}">
                <a14:useLocalDpi xmlns:a14="http://schemas.microsoft.com/office/drawing/2010/main" xmlns=""/>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userDrawn="1"/>
        </p:nvPicPr>
        <p:blipFill>
          <a:blip r:embed="rId9" cstate="email">
            <a:extLst>
              <a:ext uri="{28A0092B-C50C-407E-A947-70E740481C1C}">
                <a14:useLocalDpi xmlns:a14="http://schemas.microsoft.com/office/drawing/2010/main" xmlns=""/>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0" cstate="email">
            <a:extLst>
              <a:ext uri="{28A0092B-C50C-407E-A947-70E740481C1C}">
                <a14:useLocalDpi xmlns:a14="http://schemas.microsoft.com/office/drawing/2010/main" xmlns=""/>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1">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9434360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8">
            <a:extLst>
              <a:ext uri="{28A0092B-C50C-407E-A947-70E740481C1C}">
                <a14:useLocalDpi xmlns:a14="http://schemas.microsoft.com/office/drawing/2010/main" xmlns=""/>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userDrawn="1"/>
        </p:nvPicPr>
        <p:blipFill>
          <a:blip r:embed="rId9" cstate="email">
            <a:extLst>
              <a:ext uri="{28A0092B-C50C-407E-A947-70E740481C1C}">
                <a14:useLocalDpi xmlns:a14="http://schemas.microsoft.com/office/drawing/2010/main" xmlns=""/>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0" cstate="email">
            <a:extLst>
              <a:ext uri="{28A0092B-C50C-407E-A947-70E740481C1C}">
                <a14:useLocalDpi xmlns:a14="http://schemas.microsoft.com/office/drawing/2010/main" xmlns=""/>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1">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7667842"/>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ecomputernotes.com/fundamental/input-output-and-memory/what-are-the-different-types-of-ram-explain-in-detai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vb.net-informations.com/framework/namespaces.htm"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www.icsharpcode.net/OpenSource/SD/Download"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ecomputernotes.com/csharp/dotnet/dotnet-languages" TargetMode="External"/><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msdn2.microsoft.com/en-us/netframework/aa569263.aspx" TargetMode="Externa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hyperlink" Target="http://vb.net-informations.com/framework/common_language_runtime.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vb.net-informations.com/framework/just_in_time_compiler.htm" TargetMode="External"/><Relationship Id="rId2" Type="http://schemas.openxmlformats.org/officeDocument/2006/relationships/hyperlink" Target="http://vb.net-informations.com/framework/common_language_runtime.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vb.net-informations.com/framework/metadata.ht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vb.net-informations.com/framework/satellite-assembly.htm" TargetMode="External"/><Relationship Id="rId2" Type="http://schemas.openxmlformats.org/officeDocument/2006/relationships/hyperlink" Target="http://vb.net-informations.com/framework/global-assembly-cache.ht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en.wikipedia.org/wiki/MSI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Assembly_(CLI)"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ecomputernotes.com/java/data-type-variable-and-array/explain-data-types-in-java"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msdn.microsoft.com/en-us/library/system.byte(v=vs.110).aspx" TargetMode="External"/><Relationship Id="rId2" Type="http://schemas.openxmlformats.org/officeDocument/2006/relationships/hyperlink" Target="https://msdn.microsoft.com/en-us/library/system.boolean(v=vs.110).aspx" TargetMode="External"/><Relationship Id="rId1" Type="http://schemas.openxmlformats.org/officeDocument/2006/relationships/slideLayout" Target="../slideLayouts/slideLayout2.xml"/><Relationship Id="rId6" Type="http://schemas.openxmlformats.org/officeDocument/2006/relationships/hyperlink" Target="https://msdn.microsoft.com/en-us/library/system.uint64(v=vs.110).aspx" TargetMode="External"/><Relationship Id="rId5" Type="http://schemas.openxmlformats.org/officeDocument/2006/relationships/hyperlink" Target="https://msdn.microsoft.com/en-us/library/system.int32(v=vs.110).aspx" TargetMode="External"/><Relationship Id="rId4" Type="http://schemas.openxmlformats.org/officeDocument/2006/relationships/hyperlink" Target="https://msdn.microsoft.com/en-us/library/system.char(v=vs.110).aspx"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ecomputernotes.com/fundamental/input-output-and-memory/what-are-the-different-types-of-ram-explain-in-detai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sdn.microsoft.com/en-us/library/zcx1eb1e(v=vs.110).asp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msdn.microsoft.com/en-us/library/system.object(v=vs.110).aspx"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msdn.microsoft.com/en-us/library/system.decimal(v=vs.110).aspx" TargetMode="External"/><Relationship Id="rId13" Type="http://schemas.openxmlformats.org/officeDocument/2006/relationships/hyperlink" Target="https://msdn.microsoft.com/en-us/library/system.sbyte(v=vs.110).aspx" TargetMode="External"/><Relationship Id="rId3" Type="http://schemas.openxmlformats.org/officeDocument/2006/relationships/hyperlink" Target="https://msdn.microsoft.com/en-us/library/system.object(v=vs.110).aspx" TargetMode="External"/><Relationship Id="rId7" Type="http://schemas.openxmlformats.org/officeDocument/2006/relationships/hyperlink" Target="https://msdn.microsoft.com/en-us/library/system.datetime(v=vs.110).aspx" TargetMode="External"/><Relationship Id="rId12" Type="http://schemas.openxmlformats.org/officeDocument/2006/relationships/hyperlink" Target="https://msdn.microsoft.com/en-us/library/system.int64(v=vs.110).aspx" TargetMode="External"/><Relationship Id="rId17" Type="http://schemas.openxmlformats.org/officeDocument/2006/relationships/hyperlink" Target="https://msdn.microsoft.com/en-us/library/system.uint64(v=vs.110).aspx" TargetMode="External"/><Relationship Id="rId2" Type="http://schemas.openxmlformats.org/officeDocument/2006/relationships/hyperlink" Target="https://msdn.microsoft.com/en-us/library/system.valuetype(v=vs.110).aspx" TargetMode="External"/><Relationship Id="rId16" Type="http://schemas.openxmlformats.org/officeDocument/2006/relationships/hyperlink" Target="https://msdn.microsoft.com/en-us/library/system.uint32(v=vs.110).aspx" TargetMode="External"/><Relationship Id="rId1" Type="http://schemas.openxmlformats.org/officeDocument/2006/relationships/slideLayout" Target="../slideLayouts/slideLayout2.xml"/><Relationship Id="rId6" Type="http://schemas.openxmlformats.org/officeDocument/2006/relationships/hyperlink" Target="https://msdn.microsoft.com/en-us/library/system.char(v=vs.110).aspx" TargetMode="External"/><Relationship Id="rId11" Type="http://schemas.openxmlformats.org/officeDocument/2006/relationships/hyperlink" Target="https://msdn.microsoft.com/en-us/library/system.int32(v=vs.110).aspx" TargetMode="External"/><Relationship Id="rId5" Type="http://schemas.openxmlformats.org/officeDocument/2006/relationships/hyperlink" Target="https://msdn.microsoft.com/en-us/library/system.byte(v=vs.110).aspx" TargetMode="External"/><Relationship Id="rId15" Type="http://schemas.openxmlformats.org/officeDocument/2006/relationships/hyperlink" Target="https://msdn.microsoft.com/en-us/library/system.uint16(v=vs.110).aspx" TargetMode="External"/><Relationship Id="rId10" Type="http://schemas.openxmlformats.org/officeDocument/2006/relationships/hyperlink" Target="https://msdn.microsoft.com/en-us/library/system.int16(v=vs.110).aspx" TargetMode="External"/><Relationship Id="rId4" Type="http://schemas.openxmlformats.org/officeDocument/2006/relationships/hyperlink" Target="https://msdn.microsoft.com/en-us/library/system.boolean(v=vs.110).aspx" TargetMode="External"/><Relationship Id="rId9" Type="http://schemas.openxmlformats.org/officeDocument/2006/relationships/hyperlink" Target="https://msdn.microsoft.com/en-us/library/system.double(v=vs.110).aspx" TargetMode="External"/><Relationship Id="rId14" Type="http://schemas.openxmlformats.org/officeDocument/2006/relationships/hyperlink" Target="https://msdn.microsoft.com/en-us/library/system.single(v=vs.110).aspx"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msdn.microsoft.com/en-us/library/system.byte(v=vs.110).aspx" TargetMode="External"/><Relationship Id="rId2" Type="http://schemas.openxmlformats.org/officeDocument/2006/relationships/hyperlink" Target="https://msdn.microsoft.com/en-us/library/system.enum(v=vs.110).aspx" TargetMode="External"/><Relationship Id="rId1" Type="http://schemas.openxmlformats.org/officeDocument/2006/relationships/slideLayout" Target="../slideLayouts/slideLayout2.xml"/><Relationship Id="rId5" Type="http://schemas.openxmlformats.org/officeDocument/2006/relationships/hyperlink" Target="https://msdn.microsoft.com/en-us/library/system.uint64(v=vs.110).aspx" TargetMode="External"/><Relationship Id="rId4" Type="http://schemas.openxmlformats.org/officeDocument/2006/relationships/hyperlink" Target="https://msdn.microsoft.com/en-us/library/system.int32(v=vs.110).aspx"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msdn.microsoft.com/en-us/library/4d7sx9hd(v=vs.110).aspx" TargetMode="External"/><Relationship Id="rId2" Type="http://schemas.openxmlformats.org/officeDocument/2006/relationships/hyperlink" Target="https://msdn.microsoft.com/en-us/library/system.icomparable(v=vs.110).aspx" TargetMode="External"/><Relationship Id="rId1" Type="http://schemas.openxmlformats.org/officeDocument/2006/relationships/slideLayout" Target="../slideLayouts/slideLayout2.xml"/><Relationship Id="rId6" Type="http://schemas.openxmlformats.org/officeDocument/2006/relationships/hyperlink" Target="https://msdn.microsoft.com/en-us/library/9eekhta0(v=vs.110).aspx" TargetMode="External"/><Relationship Id="rId5" Type="http://schemas.openxmlformats.org/officeDocument/2006/relationships/hyperlink" Target="https://msdn.microsoft.com/en-us/library/system.collections.ienumerable(v=vs.110).aspx" TargetMode="External"/><Relationship Id="rId4" Type="http://schemas.openxmlformats.org/officeDocument/2006/relationships/hyperlink" Target="https://msdn.microsoft.com/en-us/library/ms131187(v=vs.110).asp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 Solution</a:t>
            </a:r>
            <a:endParaRPr lang="en-US" dirty="0"/>
          </a:p>
        </p:txBody>
      </p:sp>
      <p:sp>
        <p:nvSpPr>
          <p:cNvPr id="3" name="Subtitle 2"/>
          <p:cNvSpPr>
            <a:spLocks noGrp="1"/>
          </p:cNvSpPr>
          <p:nvPr>
            <p:ph type="subTitle" idx="1"/>
          </p:nvPr>
        </p:nvSpPr>
        <p:spPr/>
        <p:txBody>
          <a:bodyPr/>
          <a:lstStyle/>
          <a:p>
            <a:r>
              <a:rPr lang="en-US" b="1" dirty="0" smtClean="0">
                <a:solidFill>
                  <a:schemeClr val="tx1"/>
                </a:solidFill>
              </a:rPr>
              <a:t>Building Blocks of the .NET Platform</a:t>
            </a:r>
          </a:p>
          <a:p>
            <a:r>
              <a:rPr lang="en-US" b="1" dirty="0" smtClean="0">
                <a:solidFill>
                  <a:schemeClr val="tx1"/>
                </a:solidFill>
              </a:rPr>
              <a:t>(CLR, CTS and CLS)</a:t>
            </a:r>
            <a:endParaRPr lang="en-US" b="1" dirty="0">
              <a:solidFill>
                <a:schemeClr val="tx1"/>
              </a:solidFill>
            </a:endParaRPr>
          </a:p>
        </p:txBody>
      </p:sp>
    </p:spTree>
    <p:extLst>
      <p:ext uri="{BB962C8B-B14F-4D97-AF65-F5344CB8AC3E}">
        <p14:creationId xmlns:p14="http://schemas.microsoft.com/office/powerpoint/2010/main" xmlns="" val="4286345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76200"/>
            <a:ext cx="9144000" cy="678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83742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Building C# Applications Using csc.exe</a:t>
            </a:r>
            <a:endParaRPr lang="en-US" dirty="0"/>
          </a:p>
        </p:txBody>
      </p:sp>
      <p:sp>
        <p:nvSpPr>
          <p:cNvPr id="3" name="Content Placeholder 2"/>
          <p:cNvSpPr>
            <a:spLocks noGrp="1"/>
          </p:cNvSpPr>
          <p:nvPr>
            <p:ph idx="1"/>
          </p:nvPr>
        </p:nvSpPr>
        <p:spPr/>
        <p:txBody>
          <a:bodyPr>
            <a:normAutofit lnSpcReduction="10000"/>
          </a:bodyPr>
          <a:lstStyle/>
          <a:p>
            <a:pPr algn="just">
              <a:lnSpc>
                <a:spcPct val="150000"/>
              </a:lnSpc>
            </a:pPr>
            <a:r>
              <a:rPr lang="en-US" dirty="0" smtClean="0">
                <a:latin typeface="Times New Roman" pitchFamily="18" charset="0"/>
                <a:cs typeface="Times New Roman" pitchFamily="18" charset="0"/>
              </a:rPr>
              <a:t>Once your development machine recognizes csc.exe, The next goal is to build a C# simple Application using the C# command-line compiler and Notepad.</a:t>
            </a:r>
          </a:p>
          <a:p>
            <a:pPr algn="just">
              <a:lnSpc>
                <a:spcPct val="150000"/>
              </a:lnSpc>
            </a:pPr>
            <a:r>
              <a:rPr lang="en-US" dirty="0" smtClean="0">
                <a:latin typeface="Times New Roman" pitchFamily="18" charset="0"/>
                <a:cs typeface="Times New Roman" pitchFamily="18" charset="0"/>
              </a:rPr>
              <a:t> First, Need some source code. </a:t>
            </a:r>
          </a:p>
          <a:p>
            <a:pPr algn="just">
              <a:lnSpc>
                <a:spcPct val="150000"/>
              </a:lnSpc>
            </a:pPr>
            <a:r>
              <a:rPr lang="en-US" dirty="0" smtClean="0">
                <a:latin typeface="Times New Roman" pitchFamily="18" charset="0"/>
                <a:cs typeface="Times New Roman" pitchFamily="18" charset="0"/>
              </a:rPr>
              <a:t>Open Notepad and enter the source code.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buNone/>
            </a:pPr>
            <a:r>
              <a:rPr lang="en-US" b="1" dirty="0" smtClean="0"/>
              <a:t>// A simple C# application.</a:t>
            </a:r>
          </a:p>
          <a:p>
            <a:pPr>
              <a:buNone/>
            </a:pPr>
            <a:r>
              <a:rPr lang="en-US" dirty="0" smtClean="0"/>
              <a:t>using System;</a:t>
            </a:r>
          </a:p>
          <a:p>
            <a:pPr>
              <a:buNone/>
            </a:pPr>
            <a:r>
              <a:rPr lang="en-US" dirty="0" smtClean="0"/>
              <a:t>class </a:t>
            </a:r>
            <a:r>
              <a:rPr lang="en-US" dirty="0" err="1" smtClean="0"/>
              <a:t>TestApp</a:t>
            </a:r>
            <a:endParaRPr lang="en-US" dirty="0" smtClean="0"/>
          </a:p>
          <a:p>
            <a:pPr>
              <a:buNone/>
            </a:pPr>
            <a:r>
              <a:rPr lang="en-US" dirty="0" smtClean="0"/>
              <a:t>{</a:t>
            </a:r>
          </a:p>
          <a:p>
            <a:pPr>
              <a:buNone/>
            </a:pPr>
            <a:r>
              <a:rPr lang="en-US" dirty="0" smtClean="0"/>
              <a:t>public static void Main()</a:t>
            </a:r>
          </a:p>
          <a:p>
            <a:pPr>
              <a:buNone/>
            </a:pPr>
            <a:r>
              <a:rPr lang="en-US" dirty="0" smtClean="0"/>
              <a:t>{</a:t>
            </a:r>
          </a:p>
          <a:p>
            <a:pPr>
              <a:buNone/>
            </a:pPr>
            <a:r>
              <a:rPr lang="it-IT" dirty="0" smtClean="0"/>
              <a:t>Console.WriteLine("Testing! 1, 2, 3");</a:t>
            </a:r>
          </a:p>
          <a:p>
            <a:pPr>
              <a:buNone/>
            </a:pPr>
            <a:r>
              <a:rPr lang="en-US" dirty="0" smtClean="0"/>
              <a:t>}</a:t>
            </a:r>
          </a:p>
          <a:p>
            <a:pPr>
              <a:buNone/>
            </a:pPr>
            <a:r>
              <a:rPr lang="en-US" dirty="0" smtClean="0"/>
              <a:t>}</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lnSpc>
                <a:spcPct val="150000"/>
              </a:lnSpc>
            </a:pPr>
            <a:r>
              <a:rPr lang="en-US" sz="2800" dirty="0" smtClean="0">
                <a:latin typeface="Times New Roman" pitchFamily="18" charset="0"/>
                <a:cs typeface="Times New Roman" pitchFamily="18" charset="0"/>
              </a:rPr>
              <a:t>After Typing program, save the file in a convenient location (e.g., C:\CscExample) as </a:t>
            </a:r>
            <a:r>
              <a:rPr lang="en-US" sz="2800" dirty="0" err="1" smtClean="0">
                <a:latin typeface="Times New Roman" pitchFamily="18" charset="0"/>
                <a:cs typeface="Times New Roman" pitchFamily="18" charset="0"/>
              </a:rPr>
              <a:t>TestApp.cs</a:t>
            </a:r>
            <a:r>
              <a:rPr lang="en-US" sz="2800" dirty="0" smtClean="0">
                <a:latin typeface="Times New Roman" pitchFamily="18" charset="0"/>
                <a:cs typeface="Times New Roman" pitchFamily="18" charset="0"/>
              </a:rPr>
              <a:t>. </a:t>
            </a:r>
          </a:p>
          <a:p>
            <a:pPr algn="just">
              <a:lnSpc>
                <a:spcPct val="150000"/>
              </a:lnSpc>
            </a:pPr>
            <a:r>
              <a:rPr lang="en-US" sz="2800" dirty="0" smtClean="0">
                <a:latin typeface="Times New Roman" pitchFamily="18" charset="0"/>
                <a:cs typeface="Times New Roman" pitchFamily="18" charset="0"/>
              </a:rPr>
              <a:t>Now, let’s get to know the core options of the C# compiler. </a:t>
            </a:r>
          </a:p>
          <a:p>
            <a:pPr algn="just">
              <a:lnSpc>
                <a:spcPct val="150000"/>
              </a:lnSpc>
            </a:pPr>
            <a:r>
              <a:rPr lang="en-US" sz="2800" dirty="0" smtClean="0">
                <a:latin typeface="Times New Roman" pitchFamily="18" charset="0"/>
                <a:cs typeface="Times New Roman" pitchFamily="18" charset="0"/>
              </a:rPr>
              <a:t>The first point of interest is to understand how to specify the name and type of assembly to create. </a:t>
            </a:r>
          </a:p>
          <a:p>
            <a:pPr algn="just">
              <a:lnSpc>
                <a:spcPct val="150000"/>
              </a:lnSpc>
            </a:pPr>
            <a:r>
              <a:rPr lang="en-US" sz="2800" dirty="0" smtClean="0">
                <a:latin typeface="Times New Roman" pitchFamily="18" charset="0"/>
                <a:cs typeface="Times New Roman" pitchFamily="18" charset="0"/>
              </a:rPr>
              <a:t>Example: myShell.exe and Mathlib.dll etc.</a:t>
            </a:r>
          </a:p>
          <a:p>
            <a:pPr algn="just"/>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914400"/>
            <a:ext cx="9143999" cy="5943600"/>
          </a:xfrm>
          <a:prstGeom prst="rect">
            <a:avLst/>
          </a:prstGeom>
          <a:noFill/>
          <a:ln w="9525">
            <a:noFill/>
            <a:miter lim="800000"/>
            <a:headEnd/>
            <a:tailEnd/>
          </a:ln>
          <a:effectLst/>
        </p:spPr>
      </p:pic>
      <p:sp>
        <p:nvSpPr>
          <p:cNvPr id="3" name="Rectangle 2"/>
          <p:cNvSpPr/>
          <p:nvPr/>
        </p:nvSpPr>
        <p:spPr>
          <a:xfrm>
            <a:off x="0" y="152400"/>
            <a:ext cx="8839200" cy="707886"/>
          </a:xfrm>
          <a:prstGeom prst="rect">
            <a:avLst/>
          </a:prstGeom>
        </p:spPr>
        <p:txBody>
          <a:bodyPr wrap="square">
            <a:spAutoFit/>
          </a:bodyPr>
          <a:lstStyle/>
          <a:p>
            <a:pPr algn="ctr"/>
            <a:r>
              <a:rPr lang="en-US" sz="2000" b="1" dirty="0" smtClean="0">
                <a:latin typeface="Times New Roman" pitchFamily="18" charset="0"/>
                <a:cs typeface="Times New Roman" pitchFamily="18" charset="0"/>
              </a:rPr>
              <a:t>Each possibility is represented by a specific flag passed into csc.exe as a command-line parameter</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To compile </a:t>
            </a:r>
            <a:r>
              <a:rPr lang="en-US" dirty="0" err="1" smtClean="0"/>
              <a:t>TestApp.cs</a:t>
            </a:r>
            <a:r>
              <a:rPr lang="en-US" dirty="0" smtClean="0"/>
              <a:t> into a console application named TestApp.exe, </a:t>
            </a:r>
          </a:p>
          <a:p>
            <a:pPr algn="just"/>
            <a:r>
              <a:rPr lang="en-US" dirty="0" smtClean="0"/>
              <a:t>change to the directory containing your source code file and enter the following command set (note that command-line flags must come before the name of the input files, not after):</a:t>
            </a:r>
          </a:p>
          <a:p>
            <a:pPr algn="ctr"/>
            <a:r>
              <a:rPr lang="en-US" dirty="0" err="1" smtClean="0"/>
              <a:t>csc</a:t>
            </a:r>
            <a:r>
              <a:rPr lang="en-US" dirty="0" smtClean="0"/>
              <a:t> /</a:t>
            </a:r>
            <a:r>
              <a:rPr lang="en-US" b="1" dirty="0" err="1" smtClean="0"/>
              <a:t>target:exe</a:t>
            </a:r>
            <a:r>
              <a:rPr lang="en-US" b="1" dirty="0" smtClean="0"/>
              <a:t> </a:t>
            </a:r>
            <a:r>
              <a:rPr lang="en-US" b="1" dirty="0" err="1" smtClean="0"/>
              <a:t>TestApp.cs</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10000"/>
          </a:bodyPr>
          <a:lstStyle/>
          <a:p>
            <a:pPr algn="just">
              <a:lnSpc>
                <a:spcPct val="170000"/>
              </a:lnSpc>
            </a:pPr>
            <a:r>
              <a:rPr lang="en-US" dirty="0" smtClean="0">
                <a:latin typeface="Times New Roman" pitchFamily="18" charset="0"/>
                <a:cs typeface="Times New Roman" pitchFamily="18" charset="0"/>
              </a:rPr>
              <a:t>Here, did not explicitly specify an </a:t>
            </a:r>
            <a:r>
              <a:rPr lang="en-US" b="1" i="1" dirty="0" smtClean="0">
                <a:latin typeface="Times New Roman" pitchFamily="18" charset="0"/>
                <a:cs typeface="Times New Roman" pitchFamily="18" charset="0"/>
              </a:rPr>
              <a:t>/out flag</a:t>
            </a:r>
            <a:r>
              <a:rPr lang="en-US" dirty="0" smtClean="0">
                <a:latin typeface="Times New Roman" pitchFamily="18" charset="0"/>
                <a:cs typeface="Times New Roman" pitchFamily="18" charset="0"/>
              </a:rPr>
              <a:t>, therefore the executable will be named TestApp.exe, given that </a:t>
            </a:r>
            <a:r>
              <a:rPr lang="en-US" dirty="0" err="1" smtClean="0">
                <a:latin typeface="Times New Roman" pitchFamily="18" charset="0"/>
                <a:cs typeface="Times New Roman" pitchFamily="18" charset="0"/>
              </a:rPr>
              <a:t>TestApp</a:t>
            </a:r>
            <a:r>
              <a:rPr lang="en-US" dirty="0" smtClean="0">
                <a:latin typeface="Times New Roman" pitchFamily="18" charset="0"/>
                <a:cs typeface="Times New Roman" pitchFamily="18" charset="0"/>
              </a:rPr>
              <a:t> is the class defining the program’s entry point.</a:t>
            </a:r>
          </a:p>
          <a:p>
            <a:pPr algn="just"/>
            <a:r>
              <a:rPr lang="en-US" dirty="0" smtClean="0">
                <a:latin typeface="Times New Roman" pitchFamily="18" charset="0"/>
                <a:cs typeface="Times New Roman" pitchFamily="18" charset="0"/>
              </a:rPr>
              <a:t> Also be aware that most of the C# compiler flags support an abbreviated version, such as /t rather than /target (you can view all abbreviations by entering </a:t>
            </a:r>
            <a:r>
              <a:rPr lang="en-US" dirty="0" err="1" smtClean="0">
                <a:latin typeface="Times New Roman" pitchFamily="18" charset="0"/>
                <a:cs typeface="Times New Roman" pitchFamily="18" charset="0"/>
              </a:rPr>
              <a:t>csc</a:t>
            </a:r>
            <a:r>
              <a:rPr lang="en-US" dirty="0" smtClean="0">
                <a:latin typeface="Times New Roman" pitchFamily="18" charset="0"/>
                <a:cs typeface="Times New Roman" pitchFamily="18" charset="0"/>
              </a:rPr>
              <a:t> /? at the command prompt):</a:t>
            </a:r>
          </a:p>
          <a:p>
            <a:pPr algn="ctr"/>
            <a:r>
              <a:rPr lang="en-US" dirty="0" err="1" smtClean="0">
                <a:latin typeface="Times New Roman" pitchFamily="18" charset="0"/>
                <a:cs typeface="Times New Roman" pitchFamily="18" charset="0"/>
              </a:rPr>
              <a:t>csc</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t:exe </a:t>
            </a:r>
            <a:r>
              <a:rPr lang="en-US" b="1" dirty="0" err="1" smtClean="0">
                <a:latin typeface="Times New Roman" pitchFamily="18" charset="0"/>
                <a:cs typeface="Times New Roman" pitchFamily="18" charset="0"/>
              </a:rPr>
              <a:t>TestApp.cs</a:t>
            </a:r>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Furthermore, given that the /t:exe flag is the default output used by the C# compiler, you could also compile </a:t>
            </a:r>
            <a:r>
              <a:rPr lang="en-US" dirty="0" err="1" smtClean="0">
                <a:latin typeface="Times New Roman" pitchFamily="18" charset="0"/>
                <a:cs typeface="Times New Roman" pitchFamily="18" charset="0"/>
              </a:rPr>
              <a:t>TestApp.cs</a:t>
            </a:r>
            <a:r>
              <a:rPr lang="en-US" dirty="0" smtClean="0">
                <a:latin typeface="Times New Roman" pitchFamily="18" charset="0"/>
                <a:cs typeface="Times New Roman" pitchFamily="18" charset="0"/>
              </a:rPr>
              <a:t> simply by typing</a:t>
            </a:r>
          </a:p>
          <a:p>
            <a:pPr algn="ctr"/>
            <a:r>
              <a:rPr lang="en-US" b="1" dirty="0" err="1" smtClean="0">
                <a:latin typeface="Times New Roman" pitchFamily="18" charset="0"/>
                <a:cs typeface="Times New Roman" pitchFamily="18" charset="0"/>
              </a:rPr>
              <a:t>csc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TestApp.cs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TestApp.exe can now be run from the command line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0" y="167640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Referencing External Assemblies</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First learn mscorlib.dll.</a:t>
            </a:r>
          </a:p>
          <a:p>
            <a:pPr algn="just"/>
            <a:r>
              <a:rPr lang="en-US" b="1" dirty="0" smtClean="0">
                <a:solidFill>
                  <a:srgbClr val="FF0000"/>
                </a:solidFill>
                <a:latin typeface="Times New Roman" pitchFamily="18" charset="0"/>
                <a:cs typeface="Times New Roman" pitchFamily="18" charset="0"/>
              </a:rPr>
              <a:t>M</a:t>
            </a:r>
            <a:r>
              <a:rPr lang="en-US" dirty="0" smtClean="0">
                <a:latin typeface="Times New Roman" pitchFamily="18" charset="0"/>
                <a:cs typeface="Times New Roman" pitchFamily="18" charset="0"/>
              </a:rPr>
              <a:t>icro</a:t>
            </a:r>
            <a:r>
              <a:rPr lang="en-US" b="1" dirty="0" smtClean="0">
                <a:solidFill>
                  <a:srgbClr val="FF0000"/>
                </a:solidFill>
                <a:latin typeface="Times New Roman" pitchFamily="18" charset="0"/>
                <a:cs typeface="Times New Roman" pitchFamily="18" charset="0"/>
              </a:rPr>
              <a:t>s</a:t>
            </a:r>
            <a:r>
              <a:rPr lang="en-US" dirty="0" smtClean="0">
                <a:latin typeface="Times New Roman" pitchFamily="18" charset="0"/>
                <a:cs typeface="Times New Roman" pitchFamily="18" charset="0"/>
              </a:rPr>
              <a:t>oft </a:t>
            </a:r>
            <a:r>
              <a:rPr lang="en-US" b="1" dirty="0" smtClean="0">
                <a:solidFill>
                  <a:srgbClr val="FF0000"/>
                </a:solidFill>
                <a:latin typeface="Times New Roman" pitchFamily="18" charset="0"/>
                <a:cs typeface="Times New Roman" pitchFamily="18" charset="0"/>
              </a:rPr>
              <a:t>C</a:t>
            </a:r>
            <a:r>
              <a:rPr lang="en-US" dirty="0" smtClean="0">
                <a:latin typeface="Times New Roman" pitchFamily="18" charset="0"/>
                <a:cs typeface="Times New Roman" pitchFamily="18" charset="0"/>
              </a:rPr>
              <a:t>ommon </a:t>
            </a:r>
            <a:r>
              <a:rPr lang="en-US" b="1" dirty="0" smtClean="0">
                <a:solidFill>
                  <a:srgbClr val="FF0000"/>
                </a:solidFill>
                <a:latin typeface="Times New Roman" pitchFamily="18" charset="0"/>
                <a:cs typeface="Times New Roman" pitchFamily="18" charset="0"/>
              </a:rPr>
              <a:t>O</a:t>
            </a:r>
            <a:r>
              <a:rPr lang="en-US" dirty="0" smtClean="0">
                <a:latin typeface="Times New Roman" pitchFamily="18" charset="0"/>
                <a:cs typeface="Times New Roman" pitchFamily="18" charset="0"/>
              </a:rPr>
              <a:t>bject </a:t>
            </a:r>
            <a:r>
              <a:rPr lang="en-US" b="1" dirty="0" smtClean="0">
                <a:solidFill>
                  <a:srgbClr val="FF0000"/>
                </a:solidFill>
                <a:latin typeface="Times New Roman" pitchFamily="18" charset="0"/>
                <a:cs typeface="Times New Roman" pitchFamily="18" charset="0"/>
              </a:rPr>
              <a:t>R</a:t>
            </a:r>
            <a:r>
              <a:rPr lang="en-US" dirty="0" smtClean="0">
                <a:latin typeface="Times New Roman" pitchFamily="18" charset="0"/>
                <a:cs typeface="Times New Roman" pitchFamily="18" charset="0"/>
              </a:rPr>
              <a:t>untime </a:t>
            </a:r>
            <a:r>
              <a:rPr lang="en-US" b="1" dirty="0" smtClean="0">
                <a:solidFill>
                  <a:srgbClr val="FF0000"/>
                </a:solidFill>
                <a:latin typeface="Times New Roman" pitchFamily="18" charset="0"/>
                <a:cs typeface="Times New Roman" pitchFamily="18" charset="0"/>
              </a:rPr>
              <a:t>Lib</a:t>
            </a:r>
            <a:r>
              <a:rPr lang="en-US" dirty="0" smtClean="0">
                <a:latin typeface="Times New Roman" pitchFamily="18" charset="0"/>
                <a:cs typeface="Times New Roman" pitchFamily="18" charset="0"/>
              </a:rPr>
              <a:t>rary.</a:t>
            </a:r>
          </a:p>
          <a:p>
            <a:pPr algn="just"/>
            <a:r>
              <a:rPr lang="en-US" dirty="0" smtClean="0">
                <a:latin typeface="Times New Roman" pitchFamily="18" charset="0"/>
                <a:cs typeface="Times New Roman" pitchFamily="18" charset="0"/>
              </a:rPr>
              <a:t>It is the shared </a:t>
            </a:r>
            <a:r>
              <a:rPr lang="en-US" i="1" dirty="0" err="1" smtClean="0">
                <a:latin typeface="Times New Roman" pitchFamily="18" charset="0"/>
                <a:cs typeface="Times New Roman" pitchFamily="18" charset="0"/>
              </a:rPr>
              <a:t>dll</a:t>
            </a:r>
            <a:r>
              <a:rPr lang="en-US" dirty="0" smtClean="0">
                <a:latin typeface="Times New Roman" pitchFamily="18" charset="0"/>
                <a:cs typeface="Times New Roman" pitchFamily="18" charset="0"/>
              </a:rPr>
              <a:t> or Assembly. </a:t>
            </a:r>
          </a:p>
          <a:p>
            <a:pPr algn="just"/>
            <a:r>
              <a:rPr lang="en-US" dirty="0" smtClean="0">
                <a:latin typeface="Times New Roman" pitchFamily="18" charset="0"/>
                <a:cs typeface="Times New Roman" pitchFamily="18" charset="0"/>
              </a:rPr>
              <a:t>It is the most basic </a:t>
            </a:r>
            <a:r>
              <a:rPr lang="en-US" i="1" dirty="0" err="1" smtClean="0">
                <a:latin typeface="Times New Roman" pitchFamily="18" charset="0"/>
                <a:cs typeface="Times New Roman" pitchFamily="18" charset="0"/>
              </a:rPr>
              <a:t>dll</a:t>
            </a:r>
            <a:r>
              <a:rPr lang="en-US" dirty="0" smtClean="0">
                <a:latin typeface="Times New Roman" pitchFamily="18" charset="0"/>
                <a:cs typeface="Times New Roman" pitchFamily="18" charset="0"/>
              </a:rPr>
              <a:t> which consists of the most basic Base class libraries.</a:t>
            </a:r>
          </a:p>
          <a:p>
            <a:pPr algn="just"/>
            <a:r>
              <a:rPr lang="en-US" dirty="0" smtClean="0"/>
              <a:t>Mscorlib.dll is a module associated with .NET Compact Framework from Microsoft Corporation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smtClean="0">
                <a:latin typeface="Times New Roman" pitchFamily="18" charset="0"/>
                <a:cs typeface="Times New Roman" pitchFamily="18" charset="0"/>
              </a:rPr>
              <a:t>The mscorlib.dll resides in: </a:t>
            </a:r>
            <a:r>
              <a:rPr lang="en-US" i="1" dirty="0" smtClean="0">
                <a:latin typeface="Times New Roman" pitchFamily="18" charset="0"/>
                <a:cs typeface="Times New Roman" pitchFamily="18" charset="0"/>
              </a:rPr>
              <a:t>c:/windows/Microsoft.NET/Framework/mscorlib.dll.</a:t>
            </a:r>
          </a:p>
          <a:p>
            <a:pPr algn="just"/>
            <a:r>
              <a:rPr lang="en-US" dirty="0" smtClean="0"/>
              <a:t>The mscorlib.dll file is the pre-coded solutions that form the framework's Base Class Library.</a:t>
            </a:r>
          </a:p>
          <a:p>
            <a:pPr algn="just"/>
            <a:r>
              <a:rPr lang="en-US" dirty="0" smtClean="0"/>
              <a:t> The mscorlib.dll program file included in the BCL encapsulates a large number of common functions, such as: </a:t>
            </a:r>
          </a:p>
          <a:p>
            <a:pPr algn="just"/>
            <a:r>
              <a:rPr lang="en-US" b="1" i="1" dirty="0" smtClean="0"/>
              <a:t>file reading </a:t>
            </a:r>
            <a:r>
              <a:rPr lang="en-US" dirty="0" smtClean="0"/>
              <a:t>and </a:t>
            </a:r>
            <a:r>
              <a:rPr lang="en-US" b="1" i="1" dirty="0" smtClean="0"/>
              <a:t>writing</a:t>
            </a:r>
            <a:r>
              <a:rPr lang="en-US" dirty="0" smtClean="0"/>
              <a:t>, </a:t>
            </a:r>
            <a:r>
              <a:rPr lang="en-US" b="1" i="1" dirty="0" smtClean="0"/>
              <a:t>graphic representation</a:t>
            </a:r>
            <a:r>
              <a:rPr lang="en-US" dirty="0" smtClean="0"/>
              <a:t>, </a:t>
            </a:r>
            <a:r>
              <a:rPr lang="en-US" b="1" i="1" dirty="0" smtClean="0"/>
              <a:t>database interaction</a:t>
            </a:r>
            <a:r>
              <a:rPr lang="en-US" dirty="0" smtClean="0"/>
              <a:t>, and </a:t>
            </a:r>
            <a:r>
              <a:rPr lang="en-US" b="1" i="1" dirty="0" smtClean="0"/>
              <a:t>XML document manipulation</a:t>
            </a:r>
            <a:r>
              <a:rPr lang="en-US" dirty="0" smtClean="0"/>
              <a:t>. </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algn="just"/>
            <a:r>
              <a:rPr lang="en-US" dirty="0" smtClean="0"/>
              <a:t>The library is available to all languages using the .NET Framework in order to make the programmer's job easier.</a:t>
            </a:r>
          </a:p>
          <a:p>
            <a:pPr algn="just"/>
            <a:r>
              <a:rPr lang="en-US" dirty="0" smtClean="0"/>
              <a:t>The DLL mscorlib.dll is used by programmers who combine it with their own code to produce applications. </a:t>
            </a:r>
          </a:p>
          <a:p>
            <a:pPr algn="just"/>
            <a:r>
              <a:rPr lang="en-US" dirty="0" smtClean="0"/>
              <a:t>MSCorlib.dll is the heart of .NET framework which contains all the type definition and most of the commonly used functionality. </a:t>
            </a:r>
          </a:p>
          <a:p>
            <a:pPr algn="just"/>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lvl="0" algn="just"/>
            <a:r>
              <a:rPr lang="en-US" b="0" dirty="0" smtClean="0">
                <a:effectLst/>
                <a:latin typeface="Times New Roman" pitchFamily="18" charset="0"/>
                <a:cs typeface="Times New Roman" pitchFamily="18" charset="0"/>
              </a:rPr>
              <a:t>The main part of .NET Framework, which develops the base of the architecture, is the Common Language Runtime (CLR). </a:t>
            </a:r>
          </a:p>
          <a:p>
            <a:pPr lvl="0" algn="just"/>
            <a:r>
              <a:rPr lang="en-US" b="0" dirty="0" smtClean="0">
                <a:effectLst/>
                <a:latin typeface="Times New Roman" pitchFamily="18" charset="0"/>
                <a:cs typeface="Times New Roman" pitchFamily="18" charset="0"/>
              </a:rPr>
              <a:t>CLR acts as a bridge that is used to handles code at execution. It is the core part of .NET Framework and is responsible for memory management and thread management.</a:t>
            </a:r>
          </a:p>
          <a:p>
            <a:pPr lvl="0" algn="just"/>
            <a:r>
              <a:rPr lang="en-US" b="0" dirty="0" smtClean="0">
                <a:effectLst/>
                <a:latin typeface="Times New Roman" pitchFamily="18" charset="0"/>
                <a:cs typeface="Times New Roman" pitchFamily="18" charset="0"/>
              </a:rPr>
              <a:t>Runtime is the core of Microsoft's .NET vision. This is said to be the execution engine of .NET platform. The runtime (CLR) handles runtime services, including language integration, security, and </a:t>
            </a:r>
            <a:r>
              <a:rPr lang="en-US" b="0" dirty="0" smtClean="0">
                <a:effectLst/>
                <a:latin typeface="Times New Roman" pitchFamily="18" charset="0"/>
                <a:cs typeface="Times New Roman" pitchFamily="18" charset="0"/>
                <a:hlinkClick r:id="rId2" tooltip="Random Access Memory (RAM) is the best known form of Computer Memory"/>
              </a:rPr>
              <a:t>memory</a:t>
            </a:r>
            <a:r>
              <a:rPr lang="en-US" b="0" dirty="0" smtClean="0">
                <a:effectLst/>
                <a:latin typeface="Times New Roman" pitchFamily="18" charset="0"/>
                <a:cs typeface="Times New Roman" pitchFamily="18" charset="0"/>
              </a:rPr>
              <a:t> management. During development, the runtime (CLR) provides features that are needed to simplify development.</a:t>
            </a:r>
          </a:p>
          <a:p>
            <a:endParaRPr lang="en-US" dirty="0"/>
          </a:p>
        </p:txBody>
      </p:sp>
    </p:spTree>
    <p:extLst>
      <p:ext uri="{BB962C8B-B14F-4D97-AF65-F5344CB8AC3E}">
        <p14:creationId xmlns:p14="http://schemas.microsoft.com/office/powerpoint/2010/main" xmlns="" val="26265872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MSCorlib.dll is tightly bound to CLR.  MSCorlib.dll is loaded and bound in every .NET application.</a:t>
            </a:r>
          </a:p>
          <a:p>
            <a:pPr algn="just"/>
            <a:r>
              <a:rPr lang="en-US" dirty="0" smtClean="0"/>
              <a:t> </a:t>
            </a:r>
            <a:r>
              <a:rPr lang="en-US" dirty="0" err="1" smtClean="0"/>
              <a:t>Mscorlib</a:t>
            </a:r>
            <a:r>
              <a:rPr lang="en-US" dirty="0" smtClean="0"/>
              <a:t> is the assembly that contains the core implementation of the .NET framework. </a:t>
            </a:r>
          </a:p>
          <a:p>
            <a:pPr algn="just"/>
            <a:r>
              <a:rPr lang="en-US" dirty="0" smtClean="0"/>
              <a:t>Mscorlib.dll is holding some fundamental classes of </a:t>
            </a:r>
            <a:r>
              <a:rPr lang="en-US" dirty="0" err="1" smtClean="0"/>
              <a:t>.net</a:t>
            </a:r>
            <a:r>
              <a:rPr lang="en-US" dirty="0" smtClean="0"/>
              <a:t> such as system.</a:t>
            </a:r>
          </a:p>
          <a:p>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Examine how to compile an application that makes use of types defined in a separate .NET assembly. </a:t>
            </a:r>
          </a:p>
          <a:p>
            <a:pPr algn="just"/>
            <a:r>
              <a:rPr lang="en-US" dirty="0" smtClean="0">
                <a:latin typeface="Times New Roman" pitchFamily="18" charset="0"/>
                <a:cs typeface="Times New Roman" pitchFamily="18" charset="0"/>
              </a:rPr>
              <a:t>You are questioning how the C# compiler understood your reference to the </a:t>
            </a:r>
            <a:r>
              <a:rPr lang="en-US" dirty="0" err="1" smtClean="0">
                <a:latin typeface="Times New Roman" pitchFamily="18" charset="0"/>
                <a:cs typeface="Times New Roman" pitchFamily="18" charset="0"/>
              </a:rPr>
              <a:t>System.Console</a:t>
            </a:r>
            <a:r>
              <a:rPr lang="en-US" dirty="0" smtClean="0">
                <a:latin typeface="Times New Roman" pitchFamily="18" charset="0"/>
                <a:cs typeface="Times New Roman" pitchFamily="18" charset="0"/>
              </a:rPr>
              <a:t> type,.</a:t>
            </a:r>
          </a:p>
          <a:p>
            <a:pPr algn="just"/>
            <a:r>
              <a:rPr lang="en-US" dirty="0" smtClean="0">
                <a:latin typeface="Times New Roman" pitchFamily="18" charset="0"/>
                <a:cs typeface="Times New Roman" pitchFamily="18" charset="0"/>
              </a:rPr>
              <a:t> mscorlib.dll is automatically referenced during the compilation process.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Autofit/>
          </a:bodyPr>
          <a:lstStyle/>
          <a:p>
            <a:pPr algn="just"/>
            <a:r>
              <a:rPr lang="en-US" sz="2400" dirty="0" smtClean="0">
                <a:latin typeface="Times New Roman" pitchFamily="18" charset="0"/>
                <a:cs typeface="Times New Roman" pitchFamily="18" charset="0"/>
              </a:rPr>
              <a:t>The process of referencing external assemblies.</a:t>
            </a:r>
          </a:p>
          <a:p>
            <a:pPr algn="just"/>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TestApp</a:t>
            </a:r>
            <a:r>
              <a:rPr lang="en-US" sz="2400" dirty="0" smtClean="0">
                <a:latin typeface="Times New Roman" pitchFamily="18" charset="0"/>
                <a:cs typeface="Times New Roman" pitchFamily="18" charset="0"/>
              </a:rPr>
              <a:t> application to display a Windows Forms message box:</a:t>
            </a:r>
          </a:p>
          <a:p>
            <a:pPr>
              <a:buNone/>
            </a:pPr>
            <a:r>
              <a:rPr lang="en-US" sz="2400" dirty="0" smtClean="0">
                <a:latin typeface="Times New Roman" pitchFamily="18" charset="0"/>
                <a:cs typeface="Times New Roman" pitchFamily="18" charset="0"/>
              </a:rPr>
              <a:t>using System;</a:t>
            </a:r>
          </a:p>
          <a:p>
            <a:pPr>
              <a:buNone/>
            </a:pPr>
            <a:r>
              <a:rPr lang="en-US" sz="2400" b="1" dirty="0" smtClean="0">
                <a:latin typeface="Times New Roman" pitchFamily="18" charset="0"/>
                <a:cs typeface="Times New Roman" pitchFamily="18" charset="0"/>
              </a:rPr>
              <a:t>// Add this!</a:t>
            </a:r>
          </a:p>
          <a:p>
            <a:pPr>
              <a:buNone/>
            </a:pPr>
            <a:r>
              <a:rPr lang="en-US" sz="2400" dirty="0" smtClean="0">
                <a:latin typeface="Times New Roman" pitchFamily="18" charset="0"/>
                <a:cs typeface="Times New Roman" pitchFamily="18" charset="0"/>
              </a:rPr>
              <a:t>using </a:t>
            </a:r>
            <a:r>
              <a:rPr lang="en-US" sz="2400" dirty="0" err="1" smtClean="0">
                <a:latin typeface="Times New Roman" pitchFamily="18" charset="0"/>
                <a:cs typeface="Times New Roman" pitchFamily="18" charset="0"/>
              </a:rPr>
              <a:t>System.Windows.Forms</a:t>
            </a:r>
            <a:r>
              <a:rPr lang="en-US" sz="2400" dirty="0" smtClean="0">
                <a:latin typeface="Times New Roman" pitchFamily="18" charset="0"/>
                <a:cs typeface="Times New Roman" pitchFamily="18" charset="0"/>
              </a:rPr>
              <a:t>;</a:t>
            </a:r>
          </a:p>
          <a:p>
            <a:pPr>
              <a:buNone/>
            </a:pPr>
            <a:r>
              <a:rPr lang="en-US" sz="2400" dirty="0" smtClean="0">
                <a:latin typeface="Times New Roman" pitchFamily="18" charset="0"/>
                <a:cs typeface="Times New Roman" pitchFamily="18" charset="0"/>
              </a:rPr>
              <a:t>class </a:t>
            </a:r>
            <a:r>
              <a:rPr lang="en-US" sz="2400" dirty="0" err="1" smtClean="0">
                <a:latin typeface="Times New Roman" pitchFamily="18" charset="0"/>
                <a:cs typeface="Times New Roman" pitchFamily="18" charset="0"/>
              </a:rPr>
              <a:t>TestApp</a:t>
            </a: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a:t>
            </a:r>
          </a:p>
          <a:p>
            <a:pPr>
              <a:buNone/>
            </a:pPr>
            <a:r>
              <a:rPr lang="en-US" sz="2400" dirty="0" smtClean="0">
                <a:latin typeface="Times New Roman" pitchFamily="18" charset="0"/>
                <a:cs typeface="Times New Roman" pitchFamily="18" charset="0"/>
              </a:rPr>
              <a:t>public static void Main()</a:t>
            </a:r>
          </a:p>
          <a:p>
            <a:pPr>
              <a:buNone/>
            </a:pPr>
            <a:r>
              <a:rPr lang="en-US" sz="2400" dirty="0" smtClean="0">
                <a:latin typeface="Times New Roman" pitchFamily="18" charset="0"/>
                <a:cs typeface="Times New Roman" pitchFamily="18" charset="0"/>
              </a:rPr>
              <a:t>{</a:t>
            </a:r>
          </a:p>
          <a:p>
            <a:pPr>
              <a:buNone/>
            </a:pPr>
            <a:r>
              <a:rPr lang="it-IT" sz="2400" dirty="0" smtClean="0">
                <a:latin typeface="Times New Roman" pitchFamily="18" charset="0"/>
                <a:cs typeface="Times New Roman" pitchFamily="18" charset="0"/>
              </a:rPr>
              <a:t>Console.WriteLine("Testing! 1, 2, 3");</a:t>
            </a:r>
          </a:p>
          <a:p>
            <a:pPr>
              <a:buNone/>
            </a:pPr>
            <a:r>
              <a:rPr lang="en-US" sz="2400" b="1" dirty="0" smtClean="0">
                <a:latin typeface="Times New Roman" pitchFamily="18" charset="0"/>
                <a:cs typeface="Times New Roman" pitchFamily="18" charset="0"/>
              </a:rPr>
              <a:t>// Add this!</a:t>
            </a:r>
          </a:p>
          <a:p>
            <a:pPr>
              <a:buNone/>
            </a:pPr>
            <a:r>
              <a:rPr lang="en-US" sz="2400" dirty="0" err="1" smtClean="0">
                <a:latin typeface="Times New Roman" pitchFamily="18" charset="0"/>
                <a:cs typeface="Times New Roman" pitchFamily="18" charset="0"/>
              </a:rPr>
              <a:t>MessageBox.Show</a:t>
            </a:r>
            <a:r>
              <a:rPr lang="en-US" sz="2400" dirty="0" smtClean="0">
                <a:latin typeface="Times New Roman" pitchFamily="18" charset="0"/>
                <a:cs typeface="Times New Roman" pitchFamily="18" charset="0"/>
              </a:rPr>
              <a:t>("Hello...");</a:t>
            </a:r>
          </a:p>
          <a:p>
            <a:pPr>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lnSpcReduction="10000"/>
          </a:bodyPr>
          <a:lstStyle/>
          <a:p>
            <a:pPr algn="just"/>
            <a:r>
              <a:rPr lang="en-US" dirty="0" smtClean="0">
                <a:latin typeface="Times New Roman" pitchFamily="18" charset="0"/>
                <a:cs typeface="Times New Roman" pitchFamily="18" charset="0"/>
              </a:rPr>
              <a:t>The reference to the </a:t>
            </a:r>
            <a:r>
              <a:rPr lang="en-US" dirty="0" err="1" smtClean="0">
                <a:latin typeface="Times New Roman" pitchFamily="18" charset="0"/>
                <a:cs typeface="Times New Roman" pitchFamily="18" charset="0"/>
              </a:rPr>
              <a:t>System.Windows.Forms</a:t>
            </a:r>
            <a:r>
              <a:rPr lang="en-US" dirty="0" smtClean="0">
                <a:latin typeface="Times New Roman" pitchFamily="18" charset="0"/>
                <a:cs typeface="Times New Roman" pitchFamily="18" charset="0"/>
              </a:rPr>
              <a:t> namespace via the C# using keyword.</a:t>
            </a:r>
          </a:p>
          <a:p>
            <a:pPr algn="just"/>
            <a:r>
              <a:rPr lang="en-US" dirty="0" smtClean="0">
                <a:latin typeface="Times New Roman" pitchFamily="18" charset="0"/>
                <a:cs typeface="Times New Roman" pitchFamily="18" charset="0"/>
              </a:rPr>
              <a:t>when you explicitly list the namespaces used within a given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file, you avoid the need to make use of fully qualified names.</a:t>
            </a:r>
          </a:p>
          <a:p>
            <a:pPr algn="just"/>
            <a:r>
              <a:rPr lang="en-US" dirty="0" smtClean="0">
                <a:latin typeface="Times New Roman" pitchFamily="18" charset="0"/>
                <a:cs typeface="Times New Roman" pitchFamily="18" charset="0"/>
              </a:rPr>
              <a:t>At the command line, you must inform csc.exe which assembly contains the “used” namespaces.</a:t>
            </a:r>
          </a:p>
          <a:p>
            <a:pPr algn="just"/>
            <a:r>
              <a:rPr lang="en-US" dirty="0" smtClean="0">
                <a:latin typeface="Times New Roman" pitchFamily="18" charset="0"/>
                <a:cs typeface="Times New Roman" pitchFamily="18" charset="0"/>
              </a:rPr>
              <a:t>Use of the Message Box class, you must specify the </a:t>
            </a:r>
            <a:r>
              <a:rPr lang="en-US" dirty="0" err="1" smtClean="0">
                <a:latin typeface="Times New Roman" pitchFamily="18" charset="0"/>
                <a:cs typeface="Times New Roman" pitchFamily="18" charset="0"/>
              </a:rPr>
              <a:t>System.Windows.Forms.dll</a:t>
            </a:r>
            <a:r>
              <a:rPr lang="en-US" dirty="0" smtClean="0">
                <a:latin typeface="Times New Roman" pitchFamily="18" charset="0"/>
                <a:cs typeface="Times New Roman" pitchFamily="18" charset="0"/>
              </a:rPr>
              <a:t> assembly using the /reference flag (/reference can be abbreviated to /r):</a:t>
            </a:r>
          </a:p>
          <a:p>
            <a:pPr algn="ctr"/>
            <a:r>
              <a:rPr lang="en-US" b="1" i="1" dirty="0" err="1" smtClean="0">
                <a:latin typeface="Times New Roman" pitchFamily="18" charset="0"/>
                <a:cs typeface="Times New Roman" pitchFamily="18" charset="0"/>
              </a:rPr>
              <a:t>csc</a:t>
            </a:r>
            <a:r>
              <a:rPr lang="en-US" b="1" i="1" dirty="0" smtClean="0">
                <a:latin typeface="Times New Roman" pitchFamily="18" charset="0"/>
                <a:cs typeface="Times New Roman" pitchFamily="18" charset="0"/>
              </a:rPr>
              <a:t> /r:System.Windows.Forms.dll </a:t>
            </a:r>
            <a:r>
              <a:rPr lang="en-US" b="1" i="1" dirty="0" err="1" smtClean="0">
                <a:latin typeface="Times New Roman" pitchFamily="18" charset="0"/>
                <a:cs typeface="Times New Roman" pitchFamily="18" charset="0"/>
              </a:rPr>
              <a:t>testapp.cs</a:t>
            </a:r>
            <a:endParaRPr lang="en-US" b="1" i="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Compiling Multiple Source Files with csc.exe</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The current life of the TestApp.exe application was created using a single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source code file. </a:t>
            </a:r>
          </a:p>
          <a:p>
            <a:pPr algn="just"/>
            <a:r>
              <a:rPr lang="en-US" dirty="0" smtClean="0">
                <a:latin typeface="Times New Roman" pitchFamily="18" charset="0"/>
                <a:cs typeface="Times New Roman" pitchFamily="18" charset="0"/>
              </a:rPr>
              <a:t>While it is perfectly permissible to have all of your .NET types defined in a single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file, most projects are composed of multiple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files to keep your code base a bit more flexible.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latin typeface="Times New Roman" pitchFamily="18" charset="0"/>
                <a:cs typeface="Times New Roman" pitchFamily="18" charset="0"/>
              </a:rPr>
              <a:t>Assume you</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have authored an additional class contained in a new file named </a:t>
            </a:r>
            <a:r>
              <a:rPr lang="en-US" sz="2800" dirty="0" err="1" smtClean="0">
                <a:latin typeface="Times New Roman" pitchFamily="18" charset="0"/>
                <a:cs typeface="Times New Roman" pitchFamily="18" charset="0"/>
              </a:rPr>
              <a:t>HelloMsg.cs</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0" y="1828800"/>
            <a:ext cx="9143999"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latin typeface="Times New Roman" pitchFamily="18" charset="0"/>
                <a:cs typeface="Times New Roman" pitchFamily="18" charset="0"/>
              </a:rPr>
              <a:t>update  </a:t>
            </a:r>
            <a:r>
              <a:rPr lang="en-US" sz="2600" dirty="0" err="1" smtClean="0">
                <a:latin typeface="Times New Roman" pitchFamily="18" charset="0"/>
                <a:cs typeface="Times New Roman" pitchFamily="18" charset="0"/>
              </a:rPr>
              <a:t>TestApp</a:t>
            </a:r>
            <a:r>
              <a:rPr lang="en-US" sz="2600" dirty="0" smtClean="0">
                <a:latin typeface="Times New Roman" pitchFamily="18" charset="0"/>
                <a:cs typeface="Times New Roman" pitchFamily="18" charset="0"/>
              </a:rPr>
              <a:t> class to make use of this new type</a:t>
            </a:r>
            <a:endParaRPr lang="en-US" sz="26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0" y="1600200"/>
            <a:ext cx="9144000" cy="3581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5267325"/>
            <a:ext cx="9144000" cy="159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58200" cy="5897563"/>
          </a:xfrm>
        </p:spPr>
        <p:txBody>
          <a:bodyPr>
            <a:normAutofit fontScale="85000" lnSpcReduction="10000"/>
          </a:bodyPr>
          <a:lstStyle/>
          <a:p>
            <a:pPr algn="just"/>
            <a:r>
              <a:rPr lang="en-US" dirty="0" smtClean="0">
                <a:latin typeface="Times New Roman" pitchFamily="18" charset="0"/>
                <a:cs typeface="Times New Roman" pitchFamily="18" charset="0"/>
              </a:rPr>
              <a:t>When you run the program again, the output is identical. </a:t>
            </a:r>
          </a:p>
          <a:p>
            <a:pPr algn="just"/>
            <a:r>
              <a:rPr lang="en-US" dirty="0" smtClean="0">
                <a:latin typeface="Times New Roman" pitchFamily="18" charset="0"/>
                <a:cs typeface="Times New Roman" pitchFamily="18" charset="0"/>
              </a:rPr>
              <a:t>The only difference between the two applications is the fact that the current logic has been split among multiple files.</a:t>
            </a:r>
          </a:p>
          <a:p>
            <a:pPr algn="just">
              <a:buNone/>
            </a:pPr>
            <a:r>
              <a:rPr lang="en-US" b="1" dirty="0" smtClean="0">
                <a:latin typeface="Times New Roman" pitchFamily="18" charset="0"/>
                <a:cs typeface="Times New Roman" pitchFamily="18" charset="0"/>
              </a:rPr>
              <a:t>Referencing Multiple External Assemblies</a:t>
            </a:r>
          </a:p>
          <a:p>
            <a:pPr algn="just"/>
            <a:r>
              <a:rPr lang="en-US" dirty="0" smtClean="0">
                <a:latin typeface="Times New Roman" pitchFamily="18" charset="0"/>
                <a:cs typeface="Times New Roman" pitchFamily="18" charset="0"/>
              </a:rPr>
              <a:t>if you need to reference numerous external assemblies using csc.exe.</a:t>
            </a:r>
          </a:p>
          <a:p>
            <a:pPr algn="just"/>
            <a:r>
              <a:rPr lang="en-US" dirty="0" smtClean="0">
                <a:latin typeface="Times New Roman" pitchFamily="18" charset="0"/>
                <a:cs typeface="Times New Roman" pitchFamily="18" charset="0"/>
              </a:rPr>
              <a:t>Simply list each assembly using a semicolon-delimited list. You don’t need to specify multiple external assemblies for the current example, but some sample usage follows:</a:t>
            </a:r>
          </a:p>
          <a:p>
            <a:pPr algn="just"/>
            <a:r>
              <a:rPr lang="en-US" dirty="0" err="1" smtClean="0">
                <a:latin typeface="Times New Roman" pitchFamily="18" charset="0"/>
                <a:cs typeface="Times New Roman" pitchFamily="18" charset="0"/>
              </a:rPr>
              <a:t>csc</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r:System.Windows.Forms.dll;System.Drawing.dll *.</a:t>
            </a:r>
            <a:r>
              <a:rPr lang="en-US" b="1" dirty="0" err="1" smtClean="0">
                <a:latin typeface="Times New Roman" pitchFamily="18" charset="0"/>
                <a:cs typeface="Times New Roman" pitchFamily="18" charset="0"/>
              </a:rPr>
              <a:t>cs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Preprocessor Directives</a:t>
            </a:r>
            <a:endParaRPr lang="en-US" dirty="0"/>
          </a:p>
        </p:txBody>
      </p:sp>
      <p:sp>
        <p:nvSpPr>
          <p:cNvPr id="3" name="Content Placeholder 2"/>
          <p:cNvSpPr>
            <a:spLocks noGrp="1"/>
          </p:cNvSpPr>
          <p:nvPr>
            <p:ph idx="1"/>
          </p:nvPr>
        </p:nvSpPr>
        <p:spPr/>
        <p:txBody>
          <a:bodyPr/>
          <a:lstStyle/>
          <a:p>
            <a:pPr lvl="0" algn="just"/>
            <a:r>
              <a:rPr lang="en-IN" dirty="0" smtClean="0"/>
              <a:t>The pre-processor directives give instruction to the compiler to pre-process the information before actual compilation starts.</a:t>
            </a:r>
          </a:p>
          <a:p>
            <a:pPr algn="just"/>
            <a:r>
              <a:rPr lang="en-IN" dirty="0" smtClean="0"/>
              <a:t>All pre-processor directives begin with #, and only white-space characters may appear before a pre-processor directive on a line. </a:t>
            </a:r>
            <a:endParaRPr lang="en-US" dirty="0" smtClean="0"/>
          </a:p>
          <a:p>
            <a:pPr algn="just"/>
            <a:r>
              <a:rPr lang="en-IN" dirty="0" err="1" smtClean="0"/>
              <a:t>Preprocessor</a:t>
            </a:r>
            <a:r>
              <a:rPr lang="en-IN" dirty="0" smtClean="0"/>
              <a:t> directives are not statements, so they do not end with a semicolon (;).</a:t>
            </a:r>
            <a:endParaRPr lang="en-US" dirty="0" smtClean="0"/>
          </a:p>
          <a:p>
            <a:pPr lvl="0" algn="just"/>
            <a:endParaRPr lang="en-US" dirty="0" smtClean="0"/>
          </a:p>
          <a:p>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IN" dirty="0" smtClean="0"/>
              <a:t>C# the pre-processor directives are used to help in conditional compilation. </a:t>
            </a:r>
          </a:p>
          <a:p>
            <a:pPr algn="just">
              <a:buNone/>
            </a:pPr>
            <a:r>
              <a:rPr lang="en-IN" b="1" dirty="0" smtClean="0"/>
              <a:t>#define Pre-processor:</a:t>
            </a:r>
          </a:p>
          <a:p>
            <a:pPr algn="just"/>
            <a:r>
              <a:rPr lang="en-IN" dirty="0" smtClean="0"/>
              <a:t>The #define pre-processor directive creates symbolic constants.</a:t>
            </a:r>
          </a:p>
          <a:p>
            <a:pPr algn="just"/>
            <a:r>
              <a:rPr lang="en-IN" dirty="0" smtClean="0"/>
              <a:t>#define lets you define a symbol such that, by using the symbol as the expression passed to the #if directive, the expression evaluates to true. </a:t>
            </a:r>
            <a:endParaRPr lang="en-US" dirty="0" smtClean="0"/>
          </a:p>
          <a:p>
            <a:pPr algn="just">
              <a:buNone/>
            </a:pPr>
            <a:endParaRPr lang="en-US" b="1" dirty="0" smtClean="0"/>
          </a:p>
          <a:p>
            <a:pPr algn="just"/>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b="1" dirty="0" smtClean="0"/>
              <a:t>.NET </a:t>
            </a:r>
            <a:r>
              <a:rPr lang="en-US" b="1" dirty="0"/>
              <a:t>Framework Class Library </a:t>
            </a:r>
            <a:r>
              <a:rPr lang="en-US" dirty="0"/>
              <a:t>(FCL</a:t>
            </a:r>
            <a:r>
              <a:rPr lang="en-US" dirty="0" smtClean="0"/>
              <a:t>)</a:t>
            </a:r>
            <a:endParaRPr lang="en-US" dirty="0"/>
          </a:p>
        </p:txBody>
      </p:sp>
      <p:sp>
        <p:nvSpPr>
          <p:cNvPr id="3" name="Content Placeholder 2"/>
          <p:cNvSpPr>
            <a:spLocks noGrp="1"/>
          </p:cNvSpPr>
          <p:nvPr>
            <p:ph idx="1"/>
          </p:nvPr>
        </p:nvSpPr>
        <p:spPr>
          <a:xfrm>
            <a:off x="457200" y="1295400"/>
            <a:ext cx="8229600" cy="4830763"/>
          </a:xfrm>
        </p:spPr>
        <p:txBody>
          <a:bodyPr/>
          <a:lstStyle/>
          <a:p>
            <a:pPr algn="just"/>
            <a:r>
              <a:rPr lang="en-US" dirty="0"/>
              <a:t>The </a:t>
            </a:r>
            <a:r>
              <a:rPr lang="en-US" dirty="0" smtClean="0"/>
              <a:t>.NET </a:t>
            </a:r>
            <a:r>
              <a:rPr lang="en-US" dirty="0"/>
              <a:t>Framework class library (FCL) provides the core functionality of .Net Framework architecture</a:t>
            </a:r>
            <a:r>
              <a:rPr lang="en-US" dirty="0" smtClean="0"/>
              <a:t>.</a:t>
            </a:r>
          </a:p>
          <a:p>
            <a:pPr lvl="0" algn="just"/>
            <a:r>
              <a:rPr lang="en-US" dirty="0"/>
              <a:t>This is also called as Base Class Library and it is common for all types of applications.</a:t>
            </a:r>
          </a:p>
          <a:p>
            <a:pPr lvl="0" algn="just"/>
            <a:r>
              <a:rPr lang="en-US" dirty="0"/>
              <a:t>This is a library of functionalities which are available to all languages using the .NET Framework. </a:t>
            </a:r>
          </a:p>
          <a:p>
            <a:pPr algn="just"/>
            <a:endParaRPr lang="en-US" dirty="0"/>
          </a:p>
        </p:txBody>
      </p:sp>
    </p:spTree>
    <p:extLst>
      <p:ext uri="{BB962C8B-B14F-4D97-AF65-F5344CB8AC3E}">
        <p14:creationId xmlns:p14="http://schemas.microsoft.com/office/powerpoint/2010/main" xmlns="" val="302842551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7500" lnSpcReduction="20000"/>
          </a:bodyPr>
          <a:lstStyle/>
          <a:p>
            <a:r>
              <a:rPr lang="en-IN" dirty="0" smtClean="0"/>
              <a:t>#define symbol</a:t>
            </a:r>
            <a:endParaRPr lang="en-US" dirty="0" smtClean="0"/>
          </a:p>
          <a:p>
            <a:r>
              <a:rPr lang="en-IN" dirty="0" smtClean="0"/>
              <a:t>#define PI </a:t>
            </a:r>
          </a:p>
          <a:p>
            <a:r>
              <a:rPr lang="en-IN" dirty="0" smtClean="0"/>
              <a:t>using System;</a:t>
            </a:r>
          </a:p>
          <a:p>
            <a:r>
              <a:rPr lang="en-IN" dirty="0" smtClean="0"/>
              <a:t>namespace </a:t>
            </a:r>
            <a:r>
              <a:rPr lang="en-IN" dirty="0" err="1" smtClean="0"/>
              <a:t>PreprocessorDAppl</a:t>
            </a:r>
            <a:endParaRPr lang="en-IN" dirty="0" smtClean="0"/>
          </a:p>
          <a:p>
            <a:r>
              <a:rPr lang="en-IN" dirty="0" smtClean="0"/>
              <a:t>{   </a:t>
            </a:r>
          </a:p>
          <a:p>
            <a:r>
              <a:rPr lang="en-IN" dirty="0" smtClean="0"/>
              <a:t>class Program   </a:t>
            </a:r>
          </a:p>
          <a:p>
            <a:r>
              <a:rPr lang="en-IN" dirty="0" smtClean="0"/>
              <a:t>{      </a:t>
            </a:r>
          </a:p>
          <a:p>
            <a:r>
              <a:rPr lang="en-IN" dirty="0" smtClean="0"/>
              <a:t>static void Main(string[] </a:t>
            </a:r>
            <a:r>
              <a:rPr lang="en-IN" dirty="0" err="1" smtClean="0"/>
              <a:t>args</a:t>
            </a:r>
            <a:r>
              <a:rPr lang="en-IN" dirty="0" smtClean="0"/>
              <a:t>)      </a:t>
            </a:r>
          </a:p>
          <a:p>
            <a:r>
              <a:rPr lang="en-IN" dirty="0" smtClean="0"/>
              <a:t>{        </a:t>
            </a:r>
          </a:p>
          <a:p>
            <a:r>
              <a:rPr lang="en-IN" dirty="0" smtClean="0"/>
              <a:t> #if (PI)            </a:t>
            </a:r>
          </a:p>
          <a:p>
            <a:r>
              <a:rPr lang="en-IN" dirty="0" err="1" smtClean="0"/>
              <a:t>Console.WriteLine</a:t>
            </a:r>
            <a:r>
              <a:rPr lang="en-IN" dirty="0" smtClean="0"/>
              <a:t>("PI is defined");         </a:t>
            </a:r>
          </a:p>
          <a:p>
            <a:r>
              <a:rPr lang="en-IN" dirty="0" smtClean="0"/>
              <a:t>#else            </a:t>
            </a:r>
          </a:p>
          <a:p>
            <a:r>
              <a:rPr lang="en-IN" dirty="0" err="1" smtClean="0"/>
              <a:t>Console.WriteLine</a:t>
            </a:r>
            <a:r>
              <a:rPr lang="en-IN" dirty="0" smtClean="0"/>
              <a:t>("PI is not defined");         </a:t>
            </a:r>
          </a:p>
          <a:p>
            <a:r>
              <a:rPr lang="en-IN" dirty="0" smtClean="0"/>
              <a:t>#</a:t>
            </a:r>
            <a:r>
              <a:rPr lang="en-IN" dirty="0" err="1" smtClean="0"/>
              <a:t>endif</a:t>
            </a:r>
            <a:r>
              <a:rPr lang="en-IN" dirty="0" smtClean="0"/>
              <a:t>         </a:t>
            </a:r>
          </a:p>
          <a:p>
            <a:r>
              <a:rPr lang="en-IN" dirty="0" err="1" smtClean="0"/>
              <a:t>Console.ReadKey</a:t>
            </a:r>
            <a:r>
              <a:rPr lang="en-IN" dirty="0" smtClean="0"/>
              <a:t>();      }   }    }</a:t>
            </a:r>
            <a:endParaRPr lang="en-US" dirty="0" smtClean="0"/>
          </a:p>
          <a:p>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IN" dirty="0" smtClean="0"/>
              <a:t>Conditional Directives</a:t>
            </a:r>
            <a:endParaRPr lang="en-US" b="1" dirty="0" smtClean="0"/>
          </a:p>
          <a:p>
            <a:r>
              <a:rPr lang="en-IN" dirty="0" smtClean="0"/>
              <a:t>use the #if directive to create a conditional directive. Conditional directives are useful for testing a symbol or symbols to check if they evaluate to true.</a:t>
            </a:r>
          </a:p>
          <a:p>
            <a:r>
              <a:rPr lang="en-IN" dirty="0" smtClean="0"/>
              <a:t>#if symbol [operator symbol]...</a:t>
            </a:r>
            <a:endParaRPr lang="en-US" dirty="0" smtClean="0"/>
          </a:p>
          <a:p>
            <a:r>
              <a:rPr lang="en-IN" dirty="0" smtClean="0"/>
              <a:t>Where, </a:t>
            </a:r>
            <a:r>
              <a:rPr lang="en-IN" i="1" dirty="0" smtClean="0"/>
              <a:t>symbol</a:t>
            </a:r>
            <a:r>
              <a:rPr lang="en-IN" dirty="0" smtClean="0"/>
              <a:t> is the name of the symbol you want to test.</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55000" lnSpcReduction="20000"/>
          </a:bodyPr>
          <a:lstStyle/>
          <a:p>
            <a:r>
              <a:rPr lang="en-IN" dirty="0" smtClean="0"/>
              <a:t>#define DEBUG</a:t>
            </a:r>
          </a:p>
          <a:p>
            <a:r>
              <a:rPr lang="en-IN" dirty="0" smtClean="0"/>
              <a:t>#define VC_V10</a:t>
            </a:r>
          </a:p>
          <a:p>
            <a:r>
              <a:rPr lang="en-IN" dirty="0" smtClean="0"/>
              <a:t>using System;</a:t>
            </a:r>
          </a:p>
          <a:p>
            <a:r>
              <a:rPr lang="en-IN" dirty="0" smtClean="0"/>
              <a:t>public class </a:t>
            </a:r>
            <a:r>
              <a:rPr lang="en-IN" dirty="0" err="1" smtClean="0"/>
              <a:t>TestClass</a:t>
            </a:r>
            <a:endParaRPr lang="en-IN" dirty="0" smtClean="0"/>
          </a:p>
          <a:p>
            <a:r>
              <a:rPr lang="en-IN" dirty="0" smtClean="0"/>
              <a:t>{   </a:t>
            </a:r>
          </a:p>
          <a:p>
            <a:r>
              <a:rPr lang="en-IN" dirty="0" smtClean="0"/>
              <a:t>public static void Main()   </a:t>
            </a:r>
          </a:p>
          <a:p>
            <a:r>
              <a:rPr lang="en-IN" dirty="0" smtClean="0"/>
              <a:t>{      </a:t>
            </a:r>
          </a:p>
          <a:p>
            <a:r>
              <a:rPr lang="en-IN" dirty="0" smtClean="0"/>
              <a:t>#if (DEBUG &amp;&amp; !VC_V10) </a:t>
            </a:r>
          </a:p>
          <a:p>
            <a:r>
              <a:rPr lang="en-IN" dirty="0" smtClean="0"/>
              <a:t>  </a:t>
            </a:r>
            <a:r>
              <a:rPr lang="en-IN" dirty="0" err="1" smtClean="0"/>
              <a:t>Console.WriteLine</a:t>
            </a:r>
            <a:r>
              <a:rPr lang="en-IN" dirty="0" smtClean="0"/>
              <a:t>("DEBUG is defined");      </a:t>
            </a:r>
          </a:p>
          <a:p>
            <a:r>
              <a:rPr lang="en-IN" dirty="0" smtClean="0"/>
              <a:t>#</a:t>
            </a:r>
            <a:r>
              <a:rPr lang="en-IN" dirty="0" err="1" smtClean="0"/>
              <a:t>elif</a:t>
            </a:r>
            <a:r>
              <a:rPr lang="en-IN" dirty="0" smtClean="0"/>
              <a:t> (!DEBUG &amp;&amp; VC_V10)         </a:t>
            </a:r>
          </a:p>
          <a:p>
            <a:r>
              <a:rPr lang="en-IN" dirty="0" err="1" smtClean="0"/>
              <a:t>Console.WriteLine</a:t>
            </a:r>
            <a:r>
              <a:rPr lang="en-IN" dirty="0" smtClean="0"/>
              <a:t>("VC_V10 is defined");      </a:t>
            </a:r>
          </a:p>
          <a:p>
            <a:r>
              <a:rPr lang="en-IN" dirty="0" smtClean="0"/>
              <a:t>#</a:t>
            </a:r>
            <a:r>
              <a:rPr lang="en-IN" dirty="0" err="1" smtClean="0"/>
              <a:t>elif</a:t>
            </a:r>
            <a:r>
              <a:rPr lang="en-IN" dirty="0" smtClean="0"/>
              <a:t> (DEBUG &amp;&amp; VC_V10)         </a:t>
            </a:r>
          </a:p>
          <a:p>
            <a:r>
              <a:rPr lang="en-IN" dirty="0" err="1" smtClean="0"/>
              <a:t>Console.WriteLine</a:t>
            </a:r>
            <a:r>
              <a:rPr lang="en-IN" dirty="0" smtClean="0"/>
              <a:t>("DEBUG and VC_V10 are defined");</a:t>
            </a:r>
          </a:p>
          <a:p>
            <a:r>
              <a:rPr lang="en-IN" dirty="0" smtClean="0"/>
              <a:t>      #else         </a:t>
            </a:r>
          </a:p>
          <a:p>
            <a:r>
              <a:rPr lang="en-IN" dirty="0" err="1" smtClean="0"/>
              <a:t>Console.WriteLine</a:t>
            </a:r>
            <a:r>
              <a:rPr lang="en-IN" dirty="0" smtClean="0"/>
              <a:t>("DEBUG and VC_V10 are not defined");      </a:t>
            </a:r>
          </a:p>
          <a:p>
            <a:r>
              <a:rPr lang="en-IN" dirty="0" smtClean="0"/>
              <a:t>#</a:t>
            </a:r>
            <a:r>
              <a:rPr lang="en-IN" dirty="0" err="1" smtClean="0"/>
              <a:t>endif</a:t>
            </a:r>
            <a:r>
              <a:rPr lang="en-IN" dirty="0" smtClean="0"/>
              <a:t>      </a:t>
            </a:r>
          </a:p>
          <a:p>
            <a:r>
              <a:rPr lang="en-IN" dirty="0" err="1" smtClean="0"/>
              <a:t>Console.ReadKey</a:t>
            </a:r>
            <a:r>
              <a:rPr lang="en-IN" dirty="0" smtClean="0"/>
              <a:t>();  </a:t>
            </a:r>
          </a:p>
          <a:p>
            <a:r>
              <a:rPr lang="en-IN" dirty="0" smtClean="0"/>
              <a:t> }</a:t>
            </a:r>
          </a:p>
          <a:p>
            <a:r>
              <a:rPr lang="en-IN" dirty="0" smtClean="0"/>
              <a:t>}</a:t>
            </a:r>
            <a:endParaRPr lang="en-US" dirty="0" smtClean="0"/>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20000"/>
          </a:bodyPr>
          <a:lstStyle/>
          <a:p>
            <a:r>
              <a:rPr lang="en-IN" dirty="0" smtClean="0"/>
              <a:t>The C# language's pre-processor directives are as follows</a:t>
            </a:r>
            <a:endParaRPr lang="en-US" dirty="0" smtClean="0"/>
          </a:p>
          <a:p>
            <a:pPr marL="514350" lvl="0" indent="-514350">
              <a:buFont typeface="+mj-lt"/>
              <a:buAutoNum type="arabicPeriod"/>
            </a:pPr>
            <a:r>
              <a:rPr lang="en-IN" dirty="0" smtClean="0"/>
              <a:t>#if</a:t>
            </a:r>
            <a:endParaRPr lang="en-US" dirty="0" smtClean="0"/>
          </a:p>
          <a:p>
            <a:pPr marL="514350" lvl="0" indent="-514350">
              <a:buFont typeface="+mj-lt"/>
              <a:buAutoNum type="arabicPeriod"/>
            </a:pPr>
            <a:r>
              <a:rPr lang="en-IN" dirty="0" smtClean="0"/>
              <a:t>#else</a:t>
            </a:r>
            <a:endParaRPr lang="en-US" dirty="0" smtClean="0"/>
          </a:p>
          <a:p>
            <a:pPr marL="514350" lvl="0" indent="-514350">
              <a:buFont typeface="+mj-lt"/>
              <a:buAutoNum type="arabicPeriod"/>
            </a:pPr>
            <a:r>
              <a:rPr lang="en-IN" dirty="0" smtClean="0"/>
              <a:t>#</a:t>
            </a:r>
            <a:r>
              <a:rPr lang="en-IN" dirty="0" err="1" smtClean="0"/>
              <a:t>elif</a:t>
            </a:r>
            <a:endParaRPr lang="en-US" dirty="0" smtClean="0"/>
          </a:p>
          <a:p>
            <a:pPr marL="514350" lvl="0" indent="-514350">
              <a:buFont typeface="+mj-lt"/>
              <a:buAutoNum type="arabicPeriod"/>
            </a:pPr>
            <a:r>
              <a:rPr lang="en-IN" dirty="0" smtClean="0"/>
              <a:t>#</a:t>
            </a:r>
            <a:r>
              <a:rPr lang="en-IN" dirty="0" err="1" smtClean="0"/>
              <a:t>endif</a:t>
            </a:r>
            <a:endParaRPr lang="en-US" dirty="0" smtClean="0"/>
          </a:p>
          <a:p>
            <a:pPr marL="514350" lvl="0" indent="-514350">
              <a:buFont typeface="+mj-lt"/>
              <a:buAutoNum type="arabicPeriod"/>
            </a:pPr>
            <a:r>
              <a:rPr lang="en-IN" dirty="0" smtClean="0"/>
              <a:t>#define</a:t>
            </a:r>
            <a:endParaRPr lang="en-US" dirty="0" smtClean="0"/>
          </a:p>
          <a:p>
            <a:pPr marL="514350" lvl="0" indent="-514350">
              <a:buFont typeface="+mj-lt"/>
              <a:buAutoNum type="arabicPeriod"/>
            </a:pPr>
            <a:r>
              <a:rPr lang="en-IN" dirty="0" smtClean="0"/>
              <a:t>#</a:t>
            </a:r>
            <a:r>
              <a:rPr lang="en-IN" dirty="0" err="1" smtClean="0"/>
              <a:t>undef</a:t>
            </a:r>
            <a:endParaRPr lang="en-US" dirty="0" smtClean="0"/>
          </a:p>
          <a:p>
            <a:pPr marL="514350" lvl="0" indent="-514350">
              <a:buFont typeface="+mj-lt"/>
              <a:buAutoNum type="arabicPeriod"/>
            </a:pPr>
            <a:r>
              <a:rPr lang="en-IN" dirty="0" smtClean="0"/>
              <a:t>#warning</a:t>
            </a:r>
            <a:endParaRPr lang="en-US" dirty="0" smtClean="0"/>
          </a:p>
          <a:p>
            <a:pPr marL="514350" lvl="0" indent="-514350">
              <a:buFont typeface="+mj-lt"/>
              <a:buAutoNum type="arabicPeriod"/>
            </a:pPr>
            <a:r>
              <a:rPr lang="en-IN" dirty="0" smtClean="0"/>
              <a:t>#error</a:t>
            </a:r>
            <a:endParaRPr lang="en-US" dirty="0" smtClean="0"/>
          </a:p>
          <a:p>
            <a:pPr marL="514350" lvl="0" indent="-514350">
              <a:buFont typeface="+mj-lt"/>
              <a:buAutoNum type="arabicPeriod"/>
            </a:pPr>
            <a:r>
              <a:rPr lang="en-IN" dirty="0" smtClean="0"/>
              <a:t>#line</a:t>
            </a:r>
            <a:endParaRPr lang="en-US" dirty="0" smtClean="0"/>
          </a:p>
          <a:p>
            <a:pPr marL="514350" lvl="0" indent="-514350">
              <a:buFont typeface="+mj-lt"/>
              <a:buAutoNum type="arabicPeriod"/>
            </a:pPr>
            <a:r>
              <a:rPr lang="en-IN" dirty="0" smtClean="0"/>
              <a:t>#region</a:t>
            </a:r>
            <a:endParaRPr lang="en-US" dirty="0" smtClean="0"/>
          </a:p>
          <a:p>
            <a:pPr marL="514350" lvl="0" indent="-514350">
              <a:buFont typeface="+mj-lt"/>
              <a:buAutoNum type="arabicPeriod"/>
            </a:pPr>
            <a:r>
              <a:rPr lang="en-IN" dirty="0" smtClean="0"/>
              <a:t>#</a:t>
            </a:r>
            <a:r>
              <a:rPr lang="en-IN" dirty="0" err="1" smtClean="0"/>
              <a:t>endregion</a:t>
            </a:r>
            <a:endParaRPr lang="en-US" dirty="0" smtClean="0"/>
          </a:p>
          <a:p>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Main use of directives are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IN" b="1" i="1" dirty="0" smtClean="0"/>
              <a:t>Conditional compilation.</a:t>
            </a:r>
          </a:p>
          <a:p>
            <a:pPr marL="514350" indent="-514350">
              <a:buFont typeface="+mj-lt"/>
              <a:buAutoNum type="arabicPeriod"/>
            </a:pPr>
            <a:r>
              <a:rPr lang="en-IN" b="1" i="1" dirty="0" smtClean="0"/>
              <a:t>Line control.</a:t>
            </a:r>
          </a:p>
          <a:p>
            <a:pPr marL="514350" indent="-514350">
              <a:buFont typeface="+mj-lt"/>
              <a:buAutoNum type="arabicPeriod"/>
            </a:pPr>
            <a:r>
              <a:rPr lang="en-IN" b="1" i="1" dirty="0" smtClean="0"/>
              <a:t>Error and Warning reporting</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Building .NET Applications Using </a:t>
            </a:r>
            <a:r>
              <a:rPr lang="en-US" b="1" dirty="0" err="1" smtClean="0"/>
              <a:t>TextPad</a:t>
            </a: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pPr algn="just"/>
            <a:r>
              <a:rPr lang="en-US" dirty="0" smtClean="0">
                <a:latin typeface="Times New Roman" pitchFamily="18" charset="0"/>
                <a:cs typeface="Times New Roman" pitchFamily="18" charset="0"/>
              </a:rPr>
              <a:t>Notepad is very well component for creating simple .NET programs.</a:t>
            </a:r>
          </a:p>
          <a:p>
            <a:pPr algn="just"/>
            <a:r>
              <a:rPr lang="en-US" dirty="0" smtClean="0">
                <a:latin typeface="Times New Roman" pitchFamily="18" charset="0"/>
                <a:cs typeface="Times New Roman" pitchFamily="18" charset="0"/>
              </a:rPr>
              <a:t> it offers nothing in the way of developer productivity. </a:t>
            </a:r>
          </a:p>
          <a:p>
            <a:pPr algn="just"/>
            <a:r>
              <a:rPr lang="en-US" dirty="0" smtClean="0">
                <a:latin typeface="Times New Roman" pitchFamily="18" charset="0"/>
                <a:cs typeface="Times New Roman" pitchFamily="18" charset="0"/>
              </a:rPr>
              <a:t>Ideal to author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files using an editor that supports  </a:t>
            </a:r>
            <a:r>
              <a:rPr lang="en-US" b="1" dirty="0" smtClean="0">
                <a:latin typeface="Times New Roman" pitchFamily="18" charset="0"/>
                <a:cs typeface="Times New Roman" pitchFamily="18" charset="0"/>
              </a:rPr>
              <a:t>keyword coloring</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code snippets(scraps)</a:t>
            </a:r>
            <a:r>
              <a:rPr lang="en-US" dirty="0" smtClean="0">
                <a:latin typeface="Times New Roman" pitchFamily="18" charset="0"/>
                <a:cs typeface="Times New Roman" pitchFamily="18" charset="0"/>
              </a:rPr>
              <a:t>, and integration with a C# compiler. </a:t>
            </a:r>
          </a:p>
          <a:p>
            <a:pPr algn="just"/>
            <a:r>
              <a:rPr lang="en-US" dirty="0" smtClean="0">
                <a:latin typeface="Times New Roman" pitchFamily="18" charset="0"/>
                <a:cs typeface="Times New Roman" pitchFamily="18" charset="0"/>
              </a:rPr>
              <a:t>As chance would have it, such a tool does exist: </a:t>
            </a:r>
            <a:r>
              <a:rPr lang="en-US" b="1" dirty="0" err="1" smtClean="0">
                <a:latin typeface="Times New Roman" pitchFamily="18" charset="0"/>
                <a:cs typeface="Times New Roman" pitchFamily="18" charset="0"/>
              </a:rPr>
              <a:t>TextPad</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buNone/>
            </a:pPr>
            <a:r>
              <a:rPr lang="en-US" dirty="0" smtClean="0">
                <a:latin typeface="Times New Roman" pitchFamily="18" charset="0"/>
                <a:cs typeface="Times New Roman" pitchFamily="18" charset="0"/>
              </a:rPr>
              <a:t>using System;</a:t>
            </a:r>
          </a:p>
          <a:p>
            <a:pPr>
              <a:buNone/>
            </a:pPr>
            <a:r>
              <a:rPr lang="en-US" dirty="0" smtClean="0">
                <a:latin typeface="Times New Roman" pitchFamily="18" charset="0"/>
                <a:cs typeface="Times New Roman" pitchFamily="18" charset="0"/>
              </a:rPr>
              <a:t>using </a:t>
            </a:r>
            <a:r>
              <a:rPr lang="en-US" dirty="0" err="1" smtClean="0">
                <a:latin typeface="Times New Roman" pitchFamily="18" charset="0"/>
                <a:cs typeface="Times New Roman" pitchFamily="18" charset="0"/>
              </a:rPr>
              <a:t>System.Windows.Forms</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class </a:t>
            </a:r>
            <a:r>
              <a:rPr lang="en-US" dirty="0" err="1" smtClean="0">
                <a:latin typeface="Times New Roman" pitchFamily="18" charset="0"/>
                <a:cs typeface="Times New Roman" pitchFamily="18" charset="0"/>
              </a:rPr>
              <a:t>TestApp</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public static void Main()</a:t>
            </a:r>
          </a:p>
          <a:p>
            <a:pPr>
              <a:buNone/>
            </a:pPr>
            <a:r>
              <a:rPr lang="en-US" dirty="0" smtClean="0">
                <a:latin typeface="Times New Roman" pitchFamily="18" charset="0"/>
                <a:cs typeface="Times New Roman" pitchFamily="18" charset="0"/>
              </a:rPr>
              <a:t>{</a:t>
            </a:r>
          </a:p>
          <a:p>
            <a:pPr>
              <a:buNone/>
            </a:pPr>
            <a:r>
              <a:rPr lang="it-IT" dirty="0" smtClean="0">
                <a:latin typeface="Times New Roman" pitchFamily="18" charset="0"/>
                <a:cs typeface="Times New Roman" pitchFamily="18" charset="0"/>
              </a:rPr>
              <a:t>Console.WriteLine("Testing! 1, 2, 3");</a:t>
            </a:r>
          </a:p>
          <a:p>
            <a:pPr>
              <a:buNone/>
            </a:pPr>
            <a:r>
              <a:rPr lang="en-US" dirty="0" err="1" smtClean="0">
                <a:latin typeface="Times New Roman" pitchFamily="18" charset="0"/>
                <a:cs typeface="Times New Roman" pitchFamily="18" charset="0"/>
              </a:rPr>
              <a:t>MessageBox.Show</a:t>
            </a:r>
            <a:r>
              <a:rPr lang="en-US" dirty="0" smtClean="0">
                <a:latin typeface="Times New Roman" pitchFamily="18" charset="0"/>
                <a:cs typeface="Times New Roman" pitchFamily="18" charset="0"/>
              </a:rPr>
              <a:t>("Hello...");</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a:t>
            </a:r>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buNone/>
            </a:pPr>
            <a:r>
              <a:rPr lang="en-US" dirty="0" smtClean="0">
                <a:solidFill>
                  <a:srgbClr val="FF0000"/>
                </a:solidFill>
                <a:latin typeface="Times New Roman" pitchFamily="18" charset="0"/>
                <a:cs typeface="Times New Roman" pitchFamily="18" charset="0"/>
              </a:rPr>
              <a:t>using</a:t>
            </a:r>
            <a:r>
              <a:rPr lang="en-US" dirty="0" smtClean="0">
                <a:latin typeface="Times New Roman" pitchFamily="18" charset="0"/>
                <a:cs typeface="Times New Roman" pitchFamily="18" charset="0"/>
              </a:rPr>
              <a:t> System;</a:t>
            </a:r>
          </a:p>
          <a:p>
            <a:pPr>
              <a:buNone/>
            </a:pPr>
            <a:r>
              <a:rPr lang="en-US" dirty="0" smtClean="0">
                <a:solidFill>
                  <a:srgbClr val="FF0000"/>
                </a:solidFill>
                <a:latin typeface="Times New Roman" pitchFamily="18" charset="0"/>
                <a:cs typeface="Times New Roman" pitchFamily="18" charset="0"/>
              </a:rPr>
              <a:t>using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System.Windows.Forms</a:t>
            </a:r>
            <a:r>
              <a:rPr lang="en-US" dirty="0" smtClean="0">
                <a:latin typeface="Times New Roman" pitchFamily="18" charset="0"/>
                <a:cs typeface="Times New Roman" pitchFamily="18" charset="0"/>
              </a:rPr>
              <a:t>;</a:t>
            </a:r>
          </a:p>
          <a:p>
            <a:pPr>
              <a:buNone/>
            </a:pPr>
            <a:r>
              <a:rPr lang="en-US" dirty="0" smtClean="0">
                <a:solidFill>
                  <a:srgbClr val="FF0000"/>
                </a:solidFill>
                <a:latin typeface="Times New Roman" pitchFamily="18" charset="0"/>
                <a:cs typeface="Times New Roman" pitchFamily="18" charset="0"/>
              </a:rPr>
              <a:t>class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TestApp</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public static void Main()</a:t>
            </a:r>
          </a:p>
          <a:p>
            <a:pPr>
              <a:buNone/>
            </a:pPr>
            <a:r>
              <a:rPr lang="en-US" dirty="0" smtClean="0">
                <a:latin typeface="Times New Roman" pitchFamily="18" charset="0"/>
                <a:cs typeface="Times New Roman" pitchFamily="18" charset="0"/>
              </a:rPr>
              <a:t>{</a:t>
            </a:r>
          </a:p>
          <a:p>
            <a:pPr>
              <a:buNone/>
            </a:pPr>
            <a:r>
              <a:rPr lang="it-IT" dirty="0" smtClean="0">
                <a:solidFill>
                  <a:srgbClr val="FF0000"/>
                </a:solidFill>
                <a:latin typeface="Times New Roman" pitchFamily="18" charset="0"/>
                <a:cs typeface="Times New Roman" pitchFamily="18" charset="0"/>
              </a:rPr>
              <a:t>Console</a:t>
            </a:r>
            <a:r>
              <a:rPr lang="it-IT" dirty="0" smtClean="0">
                <a:latin typeface="Times New Roman" pitchFamily="18" charset="0"/>
                <a:cs typeface="Times New Roman" pitchFamily="18" charset="0"/>
              </a:rPr>
              <a:t>.WriteLine("Testing! 1, 2, 3");</a:t>
            </a:r>
          </a:p>
          <a:p>
            <a:pPr>
              <a:buNone/>
            </a:pPr>
            <a:r>
              <a:rPr lang="en-US" dirty="0" err="1" smtClean="0">
                <a:latin typeface="Times New Roman" pitchFamily="18" charset="0"/>
                <a:cs typeface="Times New Roman" pitchFamily="18" charset="0"/>
              </a:rPr>
              <a:t>MessageBox.Show</a:t>
            </a:r>
            <a:r>
              <a:rPr lang="en-US" dirty="0" smtClean="0">
                <a:latin typeface="Times New Roman" pitchFamily="18" charset="0"/>
                <a:cs typeface="Times New Roman" pitchFamily="18" charset="0"/>
              </a:rPr>
              <a:t>("Hello...");</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TextPad</a:t>
            </a:r>
            <a:endParaRPr lang="en-US" dirty="0"/>
          </a:p>
        </p:txBody>
      </p:sp>
      <p:sp>
        <p:nvSpPr>
          <p:cNvPr id="3" name="Content Placeholder 2"/>
          <p:cNvSpPr>
            <a:spLocks noGrp="1"/>
          </p:cNvSpPr>
          <p:nvPr>
            <p:ph idx="1"/>
          </p:nvPr>
        </p:nvSpPr>
        <p:spPr>
          <a:xfrm>
            <a:off x="457200" y="1295400"/>
            <a:ext cx="8229600" cy="5562600"/>
          </a:xfrm>
        </p:spPr>
        <p:txBody>
          <a:bodyPr>
            <a:normAutofit/>
          </a:bodyPr>
          <a:lstStyle/>
          <a:p>
            <a:pPr algn="just"/>
            <a:r>
              <a:rPr lang="en-US" dirty="0" err="1" smtClean="0"/>
              <a:t>TextPad</a:t>
            </a:r>
            <a:r>
              <a:rPr lang="en-US" dirty="0" smtClean="0"/>
              <a:t> is a text editor program that can be used as program editor for a variety of programming languages including Java, C, C++,C#, Perl, assembly language, etc.</a:t>
            </a:r>
          </a:p>
          <a:p>
            <a:r>
              <a:rPr lang="en-US" dirty="0" smtClean="0"/>
              <a:t>To obtain </a:t>
            </a:r>
            <a:r>
              <a:rPr lang="en-US" dirty="0" err="1" smtClean="0"/>
              <a:t>TextPad</a:t>
            </a:r>
            <a:r>
              <a:rPr lang="en-US" dirty="0" smtClean="0"/>
              <a:t>, navigate to http://www.textpad.com and download the current version.</a:t>
            </a:r>
          </a:p>
          <a:p>
            <a:r>
              <a:rPr lang="en-US" dirty="0" smtClean="0"/>
              <a:t> Once you have installed the product, you will have a feature complete version of </a:t>
            </a:r>
            <a:r>
              <a:rPr lang="en-US" dirty="0" err="1" smtClean="0"/>
              <a:t>TextPad</a:t>
            </a:r>
            <a:r>
              <a:rPr lang="en-US" dirty="0" smtClean="0"/>
              <a:t>; however, this tool is not freeware. </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Enabling C# Keyword Coloring</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err="1" smtClean="0"/>
              <a:t>TextPad</a:t>
            </a:r>
            <a:r>
              <a:rPr lang="en-US" dirty="0" smtClean="0"/>
              <a:t> is not prepared to understand C# keywords or work with csc.exe out of the box. </a:t>
            </a:r>
          </a:p>
          <a:p>
            <a:pPr algn="just"/>
            <a:r>
              <a:rPr lang="en-US" dirty="0" smtClean="0"/>
              <a:t>To do so, you will need to install an additional add-on. </a:t>
            </a:r>
          </a:p>
          <a:p>
            <a:pPr algn="just"/>
            <a:r>
              <a:rPr lang="en-US" dirty="0" smtClean="0"/>
              <a:t>Navigate to http://www.textpad.com/add-ons/syna2g.html.</a:t>
            </a:r>
          </a:p>
          <a:p>
            <a:pPr algn="just"/>
            <a:r>
              <a:rPr lang="en-US" dirty="0" smtClean="0"/>
              <a:t>download csharp8.zip using the “C# 2005” link option. </a:t>
            </a:r>
          </a:p>
          <a:p>
            <a:pPr algn="just"/>
            <a:r>
              <a:rPr lang="en-US" dirty="0" smtClean="0"/>
              <a:t>This add-on takes into account the new keywords introduced with C# 2005 (in difference to the “C#” link, which is limited to C# 1.1).</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791200"/>
          </a:xfrm>
        </p:spPr>
        <p:txBody>
          <a:bodyPr>
            <a:normAutofit fontScale="92500" lnSpcReduction="10000"/>
          </a:bodyPr>
          <a:lstStyle/>
          <a:p>
            <a:pPr lvl="0" algn="just"/>
            <a:r>
              <a:rPr lang="en-US" dirty="0"/>
              <a:t>It consists of classes, interfaces of reusable types that integrate with CLR.</a:t>
            </a:r>
          </a:p>
          <a:p>
            <a:pPr lvl="0" algn="just"/>
            <a:r>
              <a:rPr lang="en-US" dirty="0"/>
              <a:t>The .Net Framework Class Library (FCL) includes a huge collection of reusable classes, interfaces, and value types that advance and optimize the development process and provide access to system functionality.</a:t>
            </a:r>
          </a:p>
          <a:p>
            <a:pPr lvl="0" algn="just"/>
            <a:r>
              <a:rPr lang="en-US" dirty="0"/>
              <a:t>The .NET Framework class library is a library of classes, interfaces, and value types that provide access to system functionality. </a:t>
            </a:r>
            <a:endParaRPr lang="en-US" dirty="0" smtClean="0"/>
          </a:p>
          <a:p>
            <a:pPr lvl="0" algn="just"/>
            <a:r>
              <a:rPr lang="en-US" dirty="0" smtClean="0"/>
              <a:t>It </a:t>
            </a:r>
            <a:r>
              <a:rPr lang="en-US" dirty="0"/>
              <a:t>is the foundation on which .NET Framework applications, components, and controls are built</a:t>
            </a:r>
            <a:r>
              <a:rPr lang="en-US" dirty="0" smtClean="0"/>
              <a:t>.</a:t>
            </a:r>
            <a:endParaRPr lang="en-US" dirty="0"/>
          </a:p>
        </p:txBody>
      </p:sp>
    </p:spTree>
    <p:extLst>
      <p:ext uri="{BB962C8B-B14F-4D97-AF65-F5344CB8AC3E}">
        <p14:creationId xmlns:p14="http://schemas.microsoft.com/office/powerpoint/2010/main" xmlns="" val="298436528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lgn="just"/>
            <a:r>
              <a:rPr lang="en-US" dirty="0" smtClean="0"/>
              <a:t>unzipped csharp8.zip and place a copy of the extracted csharp8.syn file in the Samples subdirectory of the </a:t>
            </a:r>
            <a:r>
              <a:rPr lang="en-US" dirty="0" err="1" smtClean="0"/>
              <a:t>TextPad</a:t>
            </a:r>
            <a:r>
              <a:rPr lang="en-US" dirty="0" smtClean="0"/>
              <a:t> installation (e.g., C:\Program Files\</a:t>
            </a:r>
            <a:r>
              <a:rPr lang="en-US" dirty="0" err="1" smtClean="0"/>
              <a:t>TextPad</a:t>
            </a:r>
            <a:r>
              <a:rPr lang="en-US" dirty="0" smtClean="0"/>
              <a:t> 4\Samples). </a:t>
            </a:r>
          </a:p>
          <a:p>
            <a:pPr algn="just"/>
            <a:r>
              <a:rPr lang="en-US" dirty="0" smtClean="0"/>
              <a:t>Next, launch </a:t>
            </a:r>
            <a:r>
              <a:rPr lang="en-US" dirty="0" err="1" smtClean="0"/>
              <a:t>TextPad</a:t>
            </a:r>
            <a:r>
              <a:rPr lang="en-US" dirty="0" smtClean="0"/>
              <a:t>. and perform the following tasks using the New Document Wizard.</a:t>
            </a:r>
          </a:p>
          <a:p>
            <a:pPr marL="514350" indent="-514350" algn="just">
              <a:buAutoNum type="arabicPeriod"/>
            </a:pPr>
            <a:r>
              <a:rPr lang="en-US" dirty="0" smtClean="0"/>
              <a:t>Activate the Configure </a:t>
            </a:r>
            <a:r>
              <a:rPr lang="en-US" b="1" dirty="0" smtClean="0"/>
              <a:t>-&gt;New Document Class menu option.</a:t>
            </a:r>
          </a:p>
          <a:p>
            <a:pPr marL="514350" indent="-514350" algn="just">
              <a:buAutoNum type="arabicPeriod"/>
            </a:pPr>
            <a:r>
              <a:rPr lang="en-US" dirty="0" smtClean="0"/>
              <a:t>Enter the name </a:t>
            </a:r>
            <a:r>
              <a:rPr lang="en-US" b="1" dirty="0" smtClean="0"/>
              <a:t>C# 2.0 in the “Document class name” edit box.</a:t>
            </a:r>
          </a:p>
          <a:p>
            <a:pPr marL="514350" indent="-514350" algn="just">
              <a:buAutoNum type="arabicPeriod"/>
            </a:pPr>
            <a:r>
              <a:rPr lang="en-US" dirty="0" smtClean="0"/>
              <a:t>In the next step, enter *.</a:t>
            </a:r>
            <a:r>
              <a:rPr lang="en-US" dirty="0" err="1" smtClean="0"/>
              <a:t>cs</a:t>
            </a:r>
            <a:r>
              <a:rPr lang="en-US" dirty="0" smtClean="0"/>
              <a:t> in the “Class members” edit box.</a:t>
            </a:r>
          </a:p>
          <a:p>
            <a:r>
              <a:rPr lang="en-US" dirty="0" smtClean="0"/>
              <a:t>Finally, enable syntax highlighting, choose csharp8.syn from the drop-down list box, and</a:t>
            </a:r>
          </a:p>
          <a:p>
            <a:r>
              <a:rPr lang="en-US" dirty="0" smtClean="0"/>
              <a:t>close the wizard.</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You can now  </a:t>
            </a:r>
            <a:r>
              <a:rPr lang="en-US" dirty="0" err="1" smtClean="0"/>
              <a:t>TextPad’s</a:t>
            </a:r>
            <a:r>
              <a:rPr lang="en-US" dirty="0" smtClean="0"/>
              <a:t> C# support using the Document Classes node accessible from the</a:t>
            </a:r>
          </a:p>
          <a:p>
            <a:r>
              <a:rPr lang="en-US" dirty="0" smtClean="0"/>
              <a:t>Configure </a:t>
            </a:r>
            <a:r>
              <a:rPr lang="en-US" b="1" dirty="0" smtClean="0"/>
              <a:t>-&gt;Preferences menu.</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0" y="3276600"/>
            <a:ext cx="9144000" cy="3581400"/>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Configuring the *.</a:t>
            </a:r>
            <a:r>
              <a:rPr lang="en-US" b="1" dirty="0" err="1" smtClean="0"/>
              <a:t>cs</a:t>
            </a:r>
            <a:r>
              <a:rPr lang="en-US" b="1" dirty="0" smtClean="0"/>
              <a:t> File Filter</a:t>
            </a:r>
            <a:endParaRPr lang="en-US" dirty="0"/>
          </a:p>
        </p:txBody>
      </p:sp>
      <p:sp>
        <p:nvSpPr>
          <p:cNvPr id="3" name="Content Placeholder 2"/>
          <p:cNvSpPr>
            <a:spLocks noGrp="1"/>
          </p:cNvSpPr>
          <p:nvPr>
            <p:ph idx="1"/>
          </p:nvPr>
        </p:nvSpPr>
        <p:spPr>
          <a:xfrm>
            <a:off x="457200" y="1295400"/>
            <a:ext cx="8229600" cy="5410200"/>
          </a:xfrm>
        </p:spPr>
        <p:txBody>
          <a:bodyPr>
            <a:normAutofit fontScale="85000" lnSpcReduction="10000"/>
          </a:bodyPr>
          <a:lstStyle/>
          <a:p>
            <a:pPr algn="just"/>
            <a:r>
              <a:rPr lang="en-US" dirty="0" smtClean="0"/>
              <a:t>The next configuration is to create a filter for C# source code files displayed by the Open and Save dialog boxes:</a:t>
            </a:r>
          </a:p>
          <a:p>
            <a:pPr algn="just">
              <a:buNone/>
            </a:pPr>
            <a:r>
              <a:rPr lang="en-US" b="1" dirty="0" smtClean="0"/>
              <a:t>1. Activate the Configure -&gt; Preferences menu option and select File Name Filters from the </a:t>
            </a:r>
            <a:r>
              <a:rPr lang="en-US" dirty="0" smtClean="0"/>
              <a:t>tree view control.</a:t>
            </a:r>
          </a:p>
          <a:p>
            <a:pPr algn="just">
              <a:buNone/>
            </a:pPr>
            <a:r>
              <a:rPr lang="en-US" b="1" dirty="0" smtClean="0"/>
              <a:t>2. Click the New button, and enter C# into the Description field and *.</a:t>
            </a:r>
            <a:r>
              <a:rPr lang="en-US" b="1" dirty="0" err="1" smtClean="0"/>
              <a:t>cs</a:t>
            </a:r>
            <a:r>
              <a:rPr lang="en-US" b="1" dirty="0" smtClean="0"/>
              <a:t> into the Wild cards </a:t>
            </a:r>
            <a:r>
              <a:rPr lang="en-US" dirty="0" smtClean="0"/>
              <a:t>text box.</a:t>
            </a:r>
          </a:p>
          <a:p>
            <a:pPr algn="just">
              <a:buNone/>
            </a:pPr>
            <a:r>
              <a:rPr lang="en-US" b="1" dirty="0" smtClean="0"/>
              <a:t>3. Move your new filter to the top of the list using the Move Up button and click OK.</a:t>
            </a:r>
          </a:p>
          <a:p>
            <a:pPr algn="just"/>
            <a:r>
              <a:rPr lang="en-US" dirty="0" smtClean="0"/>
              <a:t>Create a new file (using File </a:t>
            </a:r>
            <a:r>
              <a:rPr lang="en-US" b="1" dirty="0" smtClean="0"/>
              <a:t>-&gt; New) and save it in a convenient location (such as </a:t>
            </a:r>
            <a:r>
              <a:rPr lang="en-US" dirty="0" smtClean="0"/>
              <a:t>C:\TextPadTestApp) as </a:t>
            </a:r>
            <a:r>
              <a:rPr lang="en-US" dirty="0" err="1" smtClean="0"/>
              <a:t>TextPadTest.cs</a:t>
            </a:r>
            <a:r>
              <a:rPr lang="en-US" dirty="0" smtClean="0"/>
              <a:t>. Next, enter a trivial class definition</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Hooking Into csc.exe</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b="1" dirty="0" smtClean="0">
                <a:latin typeface="Times New Roman" pitchFamily="18" charset="0"/>
                <a:cs typeface="Times New Roman" pitchFamily="18" charset="0"/>
              </a:rPr>
              <a:t>hooking</a:t>
            </a:r>
            <a:r>
              <a:rPr lang="en-US" dirty="0" smtClean="0">
                <a:latin typeface="Times New Roman" pitchFamily="18" charset="0"/>
                <a:cs typeface="Times New Roman" pitchFamily="18" charset="0"/>
              </a:rPr>
              <a:t> is term it covers a range of techniques used to alter or augment the behavior of an operating system, or applications.</a:t>
            </a:r>
          </a:p>
          <a:p>
            <a:pPr algn="just"/>
            <a:r>
              <a:rPr lang="en-US" dirty="0" smtClean="0">
                <a:latin typeface="Times New Roman" pitchFamily="18" charset="0"/>
                <a:cs typeface="Times New Roman" pitchFamily="18" charset="0"/>
              </a:rPr>
              <a:t>The last configuration to challenge with is to connect csc.exe with </a:t>
            </a:r>
            <a:r>
              <a:rPr lang="en-US" dirty="0" err="1" smtClean="0">
                <a:latin typeface="Times New Roman" pitchFamily="18" charset="0"/>
                <a:cs typeface="Times New Roman" pitchFamily="18" charset="0"/>
              </a:rPr>
              <a:t>TextPad</a:t>
            </a:r>
            <a:r>
              <a:rPr lang="en-US" dirty="0" smtClean="0">
                <a:latin typeface="Times New Roman" pitchFamily="18" charset="0"/>
                <a:cs typeface="Times New Roman" pitchFamily="18" charset="0"/>
              </a:rPr>
              <a:t> for compile your C# files. </a:t>
            </a:r>
          </a:p>
          <a:p>
            <a:pPr algn="just"/>
            <a:r>
              <a:rPr lang="en-US" dirty="0" smtClean="0">
                <a:latin typeface="Times New Roman" pitchFamily="18" charset="0"/>
                <a:cs typeface="Times New Roman" pitchFamily="18" charset="0"/>
              </a:rPr>
              <a:t>The first way to do so is using the Tools </a:t>
            </a:r>
            <a:r>
              <a:rPr lang="en-US" b="1" dirty="0" smtClean="0">
                <a:latin typeface="Times New Roman" pitchFamily="18" charset="0"/>
                <a:cs typeface="Times New Roman" pitchFamily="18" charset="0"/>
              </a:rPr>
              <a:t>-&gt; Run menu option. </a:t>
            </a:r>
          </a:p>
          <a:p>
            <a:pPr algn="just"/>
            <a:r>
              <a:rPr lang="en-US" dirty="0" smtClean="0">
                <a:latin typeface="Times New Roman" pitchFamily="18" charset="0"/>
                <a:cs typeface="Times New Roman" pitchFamily="18" charset="0"/>
              </a:rPr>
              <a:t>Dialog box appears that allows you to specify the name of the tool to run and any necessary command-line flags.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smtClean="0">
                <a:latin typeface="Times New Roman" pitchFamily="18" charset="0"/>
                <a:cs typeface="Times New Roman" pitchFamily="18" charset="0"/>
              </a:rPr>
              <a:t>To compile </a:t>
            </a:r>
            <a:r>
              <a:rPr lang="en-US" sz="2500" dirty="0" err="1" smtClean="0">
                <a:latin typeface="Times New Roman" pitchFamily="18" charset="0"/>
                <a:cs typeface="Times New Roman" pitchFamily="18" charset="0"/>
              </a:rPr>
              <a:t>TextPadTest.cs</a:t>
            </a:r>
            <a:r>
              <a:rPr lang="en-US" sz="2500" dirty="0" smtClean="0">
                <a:latin typeface="Times New Roman" pitchFamily="18" charset="0"/>
                <a:cs typeface="Times New Roman" pitchFamily="18" charset="0"/>
              </a:rPr>
              <a:t> into a .NET console-based executable, follow these steps:</a:t>
            </a:r>
            <a:endParaRPr lang="en-US" sz="25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dirty="0" smtClean="0"/>
              <a:t>1. Enter the full path to csc.exe into the Command text box (e.g., C:\Windows\Microsoft.NET\Framework\v2.0. 50215\csc.exe).</a:t>
            </a:r>
          </a:p>
          <a:p>
            <a:pPr>
              <a:buNone/>
            </a:pPr>
            <a:r>
              <a:rPr lang="en-US" b="1" dirty="0" smtClean="0"/>
              <a:t>2. Enter the command-line options you wish to specify within the Parameters text box </a:t>
            </a:r>
          </a:p>
          <a:p>
            <a:pPr>
              <a:buNone/>
            </a:pPr>
            <a:r>
              <a:rPr lang="en-US" b="1" dirty="0" smtClean="0"/>
              <a:t>      (e.g., </a:t>
            </a:r>
            <a:r>
              <a:rPr lang="en-US" dirty="0" smtClean="0"/>
              <a:t>/</a:t>
            </a:r>
            <a:r>
              <a:rPr lang="en-US" dirty="0" err="1" smtClean="0"/>
              <a:t>out:myApp.exe</a:t>
            </a:r>
            <a:r>
              <a:rPr lang="en-US" dirty="0" smtClean="0"/>
              <a:t> *.</a:t>
            </a:r>
            <a:r>
              <a:rPr lang="en-US" dirty="0" err="1" smtClean="0"/>
              <a:t>cs</a:t>
            </a:r>
            <a:r>
              <a:rPr lang="en-US" dirty="0" smtClean="0"/>
              <a:t>). </a:t>
            </a: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buNone/>
            </a:pPr>
            <a:r>
              <a:rPr lang="en-US" dirty="0" smtClean="0"/>
              <a:t>3. Enter the directory containing the input files via the Initial folder text box (C:\TextPadTestApp in this example).</a:t>
            </a:r>
          </a:p>
          <a:p>
            <a:pPr algn="just">
              <a:buNone/>
            </a:pPr>
            <a:r>
              <a:rPr lang="en-US" b="1" dirty="0" smtClean="0"/>
              <a:t>4. If you wish </a:t>
            </a:r>
            <a:r>
              <a:rPr lang="en-US" b="1" dirty="0" err="1" smtClean="0"/>
              <a:t>TextPad</a:t>
            </a:r>
            <a:r>
              <a:rPr lang="en-US" b="1" dirty="0" smtClean="0"/>
              <a:t> to capture the compiler output directly (rather than within a separate</a:t>
            </a:r>
          </a:p>
          <a:p>
            <a:pPr algn="just">
              <a:buNone/>
            </a:pPr>
            <a:r>
              <a:rPr lang="en-US" dirty="0" smtClean="0"/>
              <a:t>command window), select the Capture Output check box.</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Run your program by double-clicking the executable using Windows Explorer or leverage the Tools </a:t>
            </a:r>
            <a:r>
              <a:rPr lang="en-US" b="1" dirty="0" smtClean="0">
                <a:latin typeface="Times New Roman" pitchFamily="18" charset="0"/>
                <a:cs typeface="Times New Roman" pitchFamily="18" charset="0"/>
              </a:rPr>
              <a:t>-&gt;Run menu option to specify myApp.exe as the current command</a:t>
            </a:r>
            <a:br>
              <a:rPr lang="en-US" b="1" dirty="0" smtClean="0">
                <a:latin typeface="Times New Roman" pitchFamily="18" charset="0"/>
                <a:cs typeface="Times New Roman" pitchFamily="18" charset="0"/>
              </a:rPr>
            </a:br>
            <a:endParaRPr lang="en-US" dirty="0"/>
          </a:p>
        </p:txBody>
      </p:sp>
      <p:pic>
        <p:nvPicPr>
          <p:cNvPr id="9218" name="Picture 2"/>
          <p:cNvPicPr>
            <a:picLocks noChangeAspect="1" noChangeArrowheads="1"/>
          </p:cNvPicPr>
          <p:nvPr/>
        </p:nvPicPr>
        <p:blipFill>
          <a:blip r:embed="rId2"/>
          <a:srcRect/>
          <a:stretch>
            <a:fillRect/>
          </a:stretch>
        </p:blipFill>
        <p:spPr bwMode="auto">
          <a:xfrm>
            <a:off x="0" y="3733800"/>
            <a:ext cx="9144000" cy="3124201"/>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lgn="just"/>
            <a:r>
              <a:rPr lang="en-US" dirty="0"/>
              <a:t>The </a:t>
            </a:r>
            <a:r>
              <a:rPr lang="en-US" dirty="0" smtClean="0"/>
              <a:t>.Net </a:t>
            </a:r>
            <a:r>
              <a:rPr lang="en-US" dirty="0"/>
              <a:t>framework class libraries are pre written classes and it’s available in all </a:t>
            </a:r>
            <a:r>
              <a:rPr lang="en-US" dirty="0" smtClean="0"/>
              <a:t>.NET </a:t>
            </a:r>
            <a:r>
              <a:rPr lang="en-US" dirty="0"/>
              <a:t>programming languages and this list of pre written classes called as Namespaces.</a:t>
            </a:r>
          </a:p>
          <a:p>
            <a:pPr algn="just"/>
            <a:r>
              <a:rPr lang="en-US" dirty="0"/>
              <a:t>The .Net Framework class library (FCL) organized in a hierarchical tree structure and it is divided into </a:t>
            </a:r>
            <a:r>
              <a:rPr lang="en-US" u="sng" dirty="0">
                <a:hlinkClick r:id="rId2"/>
              </a:rPr>
              <a:t>Namespaces</a:t>
            </a:r>
            <a:r>
              <a:rPr lang="en-US" dirty="0"/>
              <a:t>. </a:t>
            </a:r>
            <a:endParaRPr lang="en-US" dirty="0" smtClean="0"/>
          </a:p>
          <a:p>
            <a:pPr algn="just"/>
            <a:r>
              <a:rPr lang="en-US" dirty="0" smtClean="0"/>
              <a:t>Namespaces </a:t>
            </a:r>
            <a:r>
              <a:rPr lang="en-US" dirty="0"/>
              <a:t>is a logical grouping of types for the purpose of identification. </a:t>
            </a:r>
          </a:p>
        </p:txBody>
      </p:sp>
    </p:spTree>
    <p:extLst>
      <p:ext uri="{BB962C8B-B14F-4D97-AF65-F5344CB8AC3E}">
        <p14:creationId xmlns:p14="http://schemas.microsoft.com/office/powerpoint/2010/main" xmlns="" val="105530288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When you click OK, you should see the program’s output (“Hello from </a:t>
            </a:r>
            <a:r>
              <a:rPr lang="en-US" dirty="0" err="1" smtClean="0"/>
              <a:t>TextPad</a:t>
            </a:r>
            <a:r>
              <a:rPr lang="en-US" dirty="0" smtClean="0"/>
              <a:t>”) displayed in the Command Results document.</a:t>
            </a:r>
          </a:p>
          <a:p>
            <a:pPr algn="just"/>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Associating Run Commands with Menu Items</a:t>
            </a:r>
            <a:endParaRPr lang="en-US" dirty="0"/>
          </a:p>
        </p:txBody>
      </p:sp>
      <p:sp>
        <p:nvSpPr>
          <p:cNvPr id="3" name="Content Placeholder 2"/>
          <p:cNvSpPr>
            <a:spLocks noGrp="1"/>
          </p:cNvSpPr>
          <p:nvPr>
            <p:ph idx="1"/>
          </p:nvPr>
        </p:nvSpPr>
        <p:spPr/>
        <p:txBody>
          <a:bodyPr>
            <a:normAutofit fontScale="92500"/>
          </a:bodyPr>
          <a:lstStyle/>
          <a:p>
            <a:pPr algn="just"/>
            <a:r>
              <a:rPr lang="en-US" dirty="0" err="1" smtClean="0">
                <a:latin typeface="Times New Roman" pitchFamily="18" charset="0"/>
                <a:cs typeface="Times New Roman" pitchFamily="18" charset="0"/>
              </a:rPr>
              <a:t>TextPad</a:t>
            </a:r>
            <a:r>
              <a:rPr lang="en-US" dirty="0" smtClean="0">
                <a:latin typeface="Times New Roman" pitchFamily="18" charset="0"/>
                <a:cs typeface="Times New Roman" pitchFamily="18" charset="0"/>
              </a:rPr>
              <a:t> also allows you to create custom menu items that represent predefined run commands.</a:t>
            </a:r>
          </a:p>
          <a:p>
            <a:pPr algn="just"/>
            <a:r>
              <a:rPr lang="en-US" dirty="0" smtClean="0">
                <a:latin typeface="Times New Roman" pitchFamily="18" charset="0"/>
                <a:cs typeface="Times New Roman" pitchFamily="18" charset="0"/>
              </a:rPr>
              <a:t>create a custom item under the Tools menu named “Compile C# Console” that will compile all C# files in the current directory:</a:t>
            </a:r>
          </a:p>
          <a:p>
            <a:pPr algn="just">
              <a:buNone/>
            </a:pPr>
            <a:r>
              <a:rPr lang="en-US" dirty="0" smtClean="0"/>
              <a:t>1. </a:t>
            </a:r>
            <a:r>
              <a:rPr lang="en-US" dirty="0" smtClean="0">
                <a:latin typeface="Times New Roman" pitchFamily="18" charset="0"/>
                <a:cs typeface="Times New Roman" pitchFamily="18" charset="0"/>
              </a:rPr>
              <a:t>Activate the Configure -&gt;Preferences menu option and select Tools from the tree view control.</a:t>
            </a:r>
          </a:p>
          <a:p>
            <a:pPr algn="just"/>
            <a:r>
              <a:rPr lang="en-US" dirty="0" smtClean="0">
                <a:latin typeface="Times New Roman" pitchFamily="18" charset="0"/>
                <a:cs typeface="Times New Roman" pitchFamily="18" charset="0"/>
              </a:rPr>
              <a:t>2. Using the Add button, select Program and specify the full path to csc.exe.</a:t>
            </a:r>
            <a:endParaRPr lang="en-US" dirty="0">
              <a:latin typeface="Times New Roman" pitchFamily="18" charset="0"/>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lgn="just">
              <a:lnSpc>
                <a:spcPct val="150000"/>
              </a:lnSpc>
              <a:buNone/>
            </a:pPr>
            <a:r>
              <a:rPr lang="en-US" dirty="0" smtClean="0"/>
              <a:t>3. rename csc.exe to a more descriptive label (Compile C#) by clicking the tool name and then clicking OK.</a:t>
            </a:r>
          </a:p>
          <a:p>
            <a:pPr algn="just">
              <a:lnSpc>
                <a:spcPct val="150000"/>
              </a:lnSpc>
              <a:buNone/>
            </a:pPr>
            <a:r>
              <a:rPr lang="en-US" b="1" dirty="0" smtClean="0"/>
              <a:t>4. Finally, activate the Configure -&gt;Preferences menu option once again, but this time select </a:t>
            </a:r>
            <a:r>
              <a:rPr lang="en-US" dirty="0" smtClean="0"/>
              <a:t>Compile C# from the Tools node, and specify *.</a:t>
            </a:r>
            <a:r>
              <a:rPr lang="en-US" dirty="0" err="1" smtClean="0"/>
              <a:t>cs</a:t>
            </a:r>
            <a:r>
              <a:rPr lang="en-US" dirty="0" smtClean="0"/>
              <a:t> as the sole value in the Parameters field</a:t>
            </a:r>
          </a:p>
          <a:p>
            <a:pPr algn="just">
              <a:lnSpc>
                <a:spcPct val="150000"/>
              </a:lnSpc>
              <a:buNone/>
            </a:pP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0" y="0"/>
            <a:ext cx="9144000" cy="5638800"/>
          </a:xfrm>
          <a:prstGeom prst="rect">
            <a:avLst/>
          </a:prstGeom>
          <a:noFill/>
          <a:ln w="9525">
            <a:noFill/>
            <a:miter lim="800000"/>
            <a:headEnd/>
            <a:tailEnd/>
          </a:ln>
          <a:effectLst/>
        </p:spPr>
      </p:pic>
      <p:sp>
        <p:nvSpPr>
          <p:cNvPr id="5" name="Rectangle 4"/>
          <p:cNvSpPr/>
          <p:nvPr/>
        </p:nvSpPr>
        <p:spPr>
          <a:xfrm>
            <a:off x="152400" y="5791200"/>
            <a:ext cx="8991600" cy="830997"/>
          </a:xfrm>
          <a:prstGeom prst="rect">
            <a:avLst/>
          </a:prstGeom>
        </p:spPr>
        <p:txBody>
          <a:bodyPr wrap="square">
            <a:spAutoFit/>
          </a:bodyPr>
          <a:lstStyle/>
          <a:p>
            <a:r>
              <a:rPr lang="en-US" sz="2400" dirty="0" smtClean="0"/>
              <a:t>With this, you can now compile all C# files in the current directory using your custom Tools menu item.</a:t>
            </a:r>
            <a:endParaRPr lang="en-US"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Enabling C# Code Snippets</a:t>
            </a:r>
            <a:endParaRPr lang="en-US" dirty="0"/>
          </a:p>
        </p:txBody>
      </p:sp>
      <p:sp>
        <p:nvSpPr>
          <p:cNvPr id="3" name="Content Placeholder 2"/>
          <p:cNvSpPr>
            <a:spLocks noGrp="1"/>
          </p:cNvSpPr>
          <p:nvPr>
            <p:ph idx="1"/>
          </p:nvPr>
        </p:nvSpPr>
        <p:spPr>
          <a:xfrm>
            <a:off x="457200" y="1295400"/>
            <a:ext cx="8229600" cy="5562600"/>
          </a:xfrm>
        </p:spPr>
        <p:txBody>
          <a:bodyPr>
            <a:normAutofit fontScale="85000" lnSpcReduction="10000"/>
          </a:bodyPr>
          <a:lstStyle/>
          <a:p>
            <a:pPr algn="just"/>
            <a:r>
              <a:rPr lang="en-US" dirty="0" smtClean="0">
                <a:latin typeface="Times New Roman" pitchFamily="18" charset="0"/>
                <a:cs typeface="Times New Roman" pitchFamily="18" charset="0"/>
              </a:rPr>
              <a:t>Before leaving at the back the world of </a:t>
            </a:r>
            <a:r>
              <a:rPr lang="en-US" dirty="0" err="1" smtClean="0">
                <a:latin typeface="Times New Roman" pitchFamily="18" charset="0"/>
                <a:cs typeface="Times New Roman" pitchFamily="18" charset="0"/>
              </a:rPr>
              <a:t>TextPad</a:t>
            </a:r>
            <a:r>
              <a:rPr lang="en-US" dirty="0" smtClean="0">
                <a:latin typeface="Times New Roman" pitchFamily="18" charset="0"/>
                <a:cs typeface="Times New Roman" pitchFamily="18" charset="0"/>
              </a:rPr>
              <a:t>, one final free add-on you might wish to install.</a:t>
            </a:r>
          </a:p>
          <a:p>
            <a:pPr algn="just"/>
            <a:r>
              <a:rPr lang="en-US" dirty="0" smtClean="0">
                <a:latin typeface="Times New Roman" pitchFamily="18" charset="0"/>
                <a:cs typeface="Times New Roman" pitchFamily="18" charset="0"/>
              </a:rPr>
              <a:t>Navigate to http://www.textpad.com/add-ons/cliplibs.html and download csharp_1.zip using the</a:t>
            </a:r>
          </a:p>
          <a:p>
            <a:pPr algn="just"/>
            <a:r>
              <a:rPr lang="en-US" dirty="0" smtClean="0">
                <a:latin typeface="Times New Roman" pitchFamily="18" charset="0"/>
                <a:cs typeface="Times New Roman" pitchFamily="18" charset="0"/>
              </a:rPr>
              <a:t>C# clip library provided by Sean Gephardt. </a:t>
            </a:r>
          </a:p>
          <a:p>
            <a:pPr algn="just"/>
            <a:r>
              <a:rPr lang="en-US" dirty="0" smtClean="0">
                <a:latin typeface="Times New Roman" pitchFamily="18" charset="0"/>
                <a:cs typeface="Times New Roman" pitchFamily="18" charset="0"/>
              </a:rPr>
              <a:t>Extract the contained csharp.tcl file and place it in the</a:t>
            </a:r>
          </a:p>
          <a:p>
            <a:pPr algn="just"/>
            <a:r>
              <a:rPr lang="en-US" dirty="0" smtClean="0">
                <a:latin typeface="Times New Roman" pitchFamily="18" charset="0"/>
                <a:cs typeface="Times New Roman" pitchFamily="18" charset="0"/>
              </a:rPr>
              <a:t>Samples subdirectory. </a:t>
            </a:r>
          </a:p>
          <a:p>
            <a:pPr algn="just"/>
            <a:r>
              <a:rPr lang="en-US" dirty="0" smtClean="0">
                <a:latin typeface="Times New Roman" pitchFamily="18" charset="0"/>
                <a:cs typeface="Times New Roman" pitchFamily="18" charset="0"/>
              </a:rPr>
              <a:t>When you restart </a:t>
            </a:r>
            <a:r>
              <a:rPr lang="en-US" dirty="0" err="1" smtClean="0">
                <a:latin typeface="Times New Roman" pitchFamily="18" charset="0"/>
                <a:cs typeface="Times New Roman" pitchFamily="18" charset="0"/>
              </a:rPr>
              <a:t>TextPad</a:t>
            </a:r>
            <a:r>
              <a:rPr lang="en-US" dirty="0" smtClean="0">
                <a:latin typeface="Times New Roman" pitchFamily="18" charset="0"/>
                <a:cs typeface="Times New Roman" pitchFamily="18" charset="0"/>
              </a:rPr>
              <a:t>, you should find a new clip library named C Sharp Helpers available from the Clip Library drop-down list. </a:t>
            </a:r>
          </a:p>
          <a:p>
            <a:pPr algn="just"/>
            <a:r>
              <a:rPr lang="en-US" dirty="0" smtClean="0">
                <a:latin typeface="Times New Roman" pitchFamily="18" charset="0"/>
                <a:cs typeface="Times New Roman" pitchFamily="18" charset="0"/>
              </a:rPr>
              <a:t>Double-clicking any item will insert the related C# code in the active document at the location of the cursor.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Building .NET Applications Using </a:t>
            </a:r>
            <a:r>
              <a:rPr lang="en-US" b="1" dirty="0" err="1" smtClean="0"/>
              <a:t>SharpDevelop</a:t>
            </a:r>
            <a:endParaRPr lang="en-US" dirty="0"/>
          </a:p>
        </p:txBody>
      </p:sp>
      <p:sp>
        <p:nvSpPr>
          <p:cNvPr id="3" name="Content Placeholder 2"/>
          <p:cNvSpPr>
            <a:spLocks noGrp="1"/>
          </p:cNvSpPr>
          <p:nvPr>
            <p:ph idx="1"/>
          </p:nvPr>
        </p:nvSpPr>
        <p:spPr/>
        <p:txBody>
          <a:bodyPr>
            <a:normAutofit/>
          </a:bodyPr>
          <a:lstStyle/>
          <a:p>
            <a:pPr algn="just"/>
            <a:r>
              <a:rPr lang="en-US" dirty="0" err="1" smtClean="0">
                <a:latin typeface="Times New Roman" pitchFamily="18" charset="0"/>
                <a:cs typeface="Times New Roman" pitchFamily="18" charset="0"/>
              </a:rPr>
              <a:t>SharpDevelop</a:t>
            </a:r>
            <a:r>
              <a:rPr lang="en-US" dirty="0" smtClean="0">
                <a:latin typeface="Times New Roman" pitchFamily="18" charset="0"/>
                <a:cs typeface="Times New Roman" pitchFamily="18" charset="0"/>
              </a:rPr>
              <a:t> is an open source </a:t>
            </a:r>
            <a:r>
              <a:rPr lang="en-US" dirty="0" smtClean="0">
                <a:latin typeface="Times New Roman" pitchFamily="18" charset="0"/>
                <a:cs typeface="Times New Roman" pitchFamily="18" charset="0"/>
              </a:rPr>
              <a:t>IDE.</a:t>
            </a:r>
          </a:p>
          <a:p>
            <a:pPr algn="just"/>
            <a:r>
              <a:rPr lang="en-US" dirty="0" smtClean="0">
                <a:latin typeface="Times New Roman" pitchFamily="18" charset="0"/>
                <a:cs typeface="Times New Roman" pitchFamily="18" charset="0"/>
              </a:rPr>
              <a:t>This </a:t>
            </a:r>
            <a:r>
              <a:rPr lang="en-US" dirty="0" smtClean="0">
                <a:latin typeface="Times New Roman" pitchFamily="18" charset="0"/>
                <a:cs typeface="Times New Roman" pitchFamily="18" charset="0"/>
              </a:rPr>
              <a:t>IDE is completely free, </a:t>
            </a:r>
            <a:r>
              <a:rPr lang="en-US" dirty="0" smtClean="0">
                <a:latin typeface="Times New Roman" pitchFamily="18" charset="0"/>
                <a:cs typeface="Times New Roman" pitchFamily="18" charset="0"/>
              </a:rPr>
              <a:t>it was </a:t>
            </a:r>
            <a:r>
              <a:rPr lang="en-US" dirty="0" smtClean="0">
                <a:latin typeface="Times New Roman" pitchFamily="18" charset="0"/>
                <a:cs typeface="Times New Roman" pitchFamily="18" charset="0"/>
              </a:rPr>
              <a:t>written entirely in C#. </a:t>
            </a:r>
          </a:p>
          <a:p>
            <a:pPr algn="just"/>
            <a:r>
              <a:rPr lang="en-US" dirty="0" smtClean="0">
                <a:latin typeface="Times New Roman" pitchFamily="18" charset="0"/>
                <a:cs typeface="Times New Roman" pitchFamily="18" charset="0"/>
              </a:rPr>
              <a:t>Download run </a:t>
            </a:r>
            <a:r>
              <a:rPr lang="en-US" dirty="0" smtClean="0">
                <a:latin typeface="Times New Roman" pitchFamily="18" charset="0"/>
                <a:cs typeface="Times New Roman" pitchFamily="18" charset="0"/>
              </a:rPr>
              <a:t>a setup.exe program to install </a:t>
            </a:r>
            <a:r>
              <a:rPr lang="en-US" dirty="0" err="1" smtClean="0">
                <a:latin typeface="Times New Roman" pitchFamily="18" charset="0"/>
                <a:cs typeface="Times New Roman" pitchFamily="18" charset="0"/>
              </a:rPr>
              <a:t>SharpDevelop</a:t>
            </a:r>
            <a:r>
              <a:rPr lang="en-US" dirty="0" smtClean="0">
                <a:latin typeface="Times New Roman" pitchFamily="18" charset="0"/>
                <a:cs typeface="Times New Roman" pitchFamily="18" charset="0"/>
              </a:rPr>
              <a:t> on your development machine. </a:t>
            </a:r>
          </a:p>
          <a:p>
            <a:pPr algn="just"/>
            <a:r>
              <a:rPr lang="en-US" dirty="0" smtClean="0">
                <a:latin typeface="Times New Roman" pitchFamily="18" charset="0"/>
                <a:cs typeface="Times New Roman" pitchFamily="18" charset="0"/>
              </a:rPr>
              <a:t>It can </a:t>
            </a:r>
            <a:r>
              <a:rPr lang="en-US" dirty="0" smtClean="0">
                <a:latin typeface="Times New Roman" pitchFamily="18" charset="0"/>
                <a:cs typeface="Times New Roman" pitchFamily="18" charset="0"/>
              </a:rPr>
              <a:t>be obtained </a:t>
            </a:r>
            <a:r>
              <a:rPr lang="en-US" dirty="0" smtClean="0">
                <a:latin typeface="Times New Roman" pitchFamily="18" charset="0"/>
                <a:cs typeface="Times New Roman" pitchFamily="18" charset="0"/>
              </a:rPr>
              <a:t>from:</a:t>
            </a:r>
          </a:p>
          <a:p>
            <a:pPr algn="just">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hlinkClick r:id="rId2"/>
              </a:rPr>
              <a:t>http://www.icsharpcode.net/OpenSource/SD/Download</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lnSpc>
                <a:spcPct val="150000"/>
              </a:lnSpc>
            </a:pPr>
            <a:r>
              <a:rPr lang="en-US" dirty="0" smtClean="0"/>
              <a:t>Once installation is complete</a:t>
            </a:r>
            <a:r>
              <a:rPr lang="en-US" dirty="0" smtClean="0"/>
              <a:t>,</a:t>
            </a:r>
          </a:p>
          <a:p>
            <a:pPr algn="just">
              <a:lnSpc>
                <a:spcPct val="150000"/>
              </a:lnSpc>
            </a:pPr>
            <a:r>
              <a:rPr lang="en-US" dirty="0" smtClean="0"/>
              <a:t>File       </a:t>
            </a:r>
            <a:r>
              <a:rPr lang="en-US" b="1" dirty="0" smtClean="0"/>
              <a:t>-&gt;New -&gt;Combine menu </a:t>
            </a:r>
            <a:r>
              <a:rPr lang="en-US" b="1" dirty="0" smtClean="0"/>
              <a:t>option.</a:t>
            </a:r>
          </a:p>
          <a:p>
            <a:pPr algn="just">
              <a:lnSpc>
                <a:spcPct val="150000"/>
              </a:lnSpc>
            </a:pPr>
            <a:r>
              <a:rPr lang="en-US" b="1" dirty="0" smtClean="0"/>
              <a:t>It </a:t>
            </a:r>
            <a:r>
              <a:rPr lang="en-US" b="1" dirty="0" smtClean="0"/>
              <a:t> </a:t>
            </a:r>
            <a:r>
              <a:rPr lang="en-US" b="1" dirty="0" smtClean="0"/>
              <a:t>allows you to </a:t>
            </a:r>
            <a:r>
              <a:rPr lang="en-US" dirty="0" smtClean="0"/>
              <a:t>pick which type of project you wish to generate (and in which .NET language).</a:t>
            </a:r>
          </a:p>
          <a:p>
            <a:pPr algn="just">
              <a:lnSpc>
                <a:spcPct val="150000"/>
              </a:lnSpc>
            </a:pPr>
            <a:r>
              <a:rPr lang="en-US" dirty="0" smtClean="0"/>
              <a:t> In the language of </a:t>
            </a:r>
            <a:r>
              <a:rPr lang="en-US" dirty="0" err="1" smtClean="0"/>
              <a:t>SharpDevelop</a:t>
            </a:r>
            <a:r>
              <a:rPr lang="en-US" dirty="0" smtClean="0"/>
              <a:t>, a </a:t>
            </a:r>
            <a:r>
              <a:rPr lang="en-US" i="1" dirty="0" smtClean="0"/>
              <a:t>combine is a collection of individual </a:t>
            </a:r>
            <a:r>
              <a:rPr lang="en-US" i="1" dirty="0" smtClean="0"/>
              <a:t>projects.</a:t>
            </a:r>
            <a:endParaRPr lang="en-US" i="1" dirty="0"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200" b="1" dirty="0" err="1" smtClean="0"/>
              <a:t>SharpDevelop</a:t>
            </a:r>
            <a:endParaRPr lang="en-US" sz="3200" dirty="0"/>
          </a:p>
        </p:txBody>
      </p:sp>
      <p:sp>
        <p:nvSpPr>
          <p:cNvPr id="3" name="Content Placeholder 2"/>
          <p:cNvSpPr>
            <a:spLocks noGrp="1"/>
          </p:cNvSpPr>
          <p:nvPr>
            <p:ph idx="1"/>
          </p:nvPr>
        </p:nvSpPr>
        <p:spPr>
          <a:xfrm>
            <a:off x="457200" y="1066800"/>
            <a:ext cx="8229600" cy="5486400"/>
          </a:xfrm>
        </p:spPr>
        <p:txBody>
          <a:bodyPr>
            <a:normAutofit fontScale="77500" lnSpcReduction="20000"/>
          </a:bodyPr>
          <a:lstStyle/>
          <a:p>
            <a:r>
              <a:rPr lang="en-US" b="1" dirty="0" err="1" smtClean="0"/>
              <a:t>SharpDevelop</a:t>
            </a:r>
            <a:r>
              <a:rPr lang="en-US" b="1" dirty="0" smtClean="0"/>
              <a:t> provides some of the major benefits:</a:t>
            </a:r>
          </a:p>
          <a:p>
            <a:pPr marL="514350" indent="-514350" algn="just">
              <a:buFont typeface="+mj-lt"/>
              <a:buAutoNum type="arabicPeriod"/>
            </a:pPr>
            <a:r>
              <a:rPr lang="en-US" dirty="0" smtClean="0"/>
              <a:t>Support for the Microsoft and Mono C# compilers</a:t>
            </a:r>
          </a:p>
          <a:p>
            <a:pPr marL="514350" indent="-514350" algn="just">
              <a:buFont typeface="+mj-lt"/>
              <a:buAutoNum type="arabicPeriod"/>
            </a:pPr>
            <a:r>
              <a:rPr lang="en-US" dirty="0" smtClean="0"/>
              <a:t>code </a:t>
            </a:r>
            <a:r>
              <a:rPr lang="en-US" dirty="0" smtClean="0"/>
              <a:t>expansion capabilities</a:t>
            </a:r>
          </a:p>
          <a:p>
            <a:pPr marL="514350" indent="-514350" algn="just">
              <a:buFont typeface="+mj-lt"/>
              <a:buAutoNum type="arabicPeriod"/>
            </a:pPr>
            <a:r>
              <a:rPr lang="en-US" dirty="0" smtClean="0"/>
              <a:t>An Add Reference dialog box to reference external </a:t>
            </a:r>
            <a:r>
              <a:rPr lang="en-US" dirty="0" smtClean="0"/>
              <a:t>assemblies.</a:t>
            </a:r>
            <a:endParaRPr lang="en-US" dirty="0" smtClean="0"/>
          </a:p>
          <a:p>
            <a:pPr marL="514350" indent="-514350" algn="just">
              <a:buFont typeface="+mj-lt"/>
              <a:buAutoNum type="arabicPeriod"/>
            </a:pPr>
            <a:r>
              <a:rPr lang="en-US" dirty="0" smtClean="0"/>
              <a:t>A visual Windows Forms designer</a:t>
            </a:r>
          </a:p>
          <a:p>
            <a:pPr marL="514350" indent="-514350" algn="just">
              <a:buFont typeface="+mj-lt"/>
              <a:buAutoNum type="arabicPeriod"/>
            </a:pPr>
            <a:r>
              <a:rPr lang="en-US" dirty="0" smtClean="0"/>
              <a:t>Various project perspective windows </a:t>
            </a:r>
            <a:r>
              <a:rPr lang="en-US" i="1" dirty="0" smtClean="0"/>
              <a:t> </a:t>
            </a:r>
            <a:r>
              <a:rPr lang="en-US" i="1" dirty="0" smtClean="0"/>
              <a:t>to view your projects</a:t>
            </a:r>
          </a:p>
          <a:p>
            <a:pPr marL="514350" indent="-514350" algn="just">
              <a:buFont typeface="+mj-lt"/>
              <a:buAutoNum type="arabicPeriod"/>
            </a:pPr>
            <a:r>
              <a:rPr lang="en-US" dirty="0" smtClean="0"/>
              <a:t>An integrated object browser </a:t>
            </a:r>
            <a:r>
              <a:rPr lang="en-US" dirty="0" smtClean="0"/>
              <a:t>utility.</a:t>
            </a:r>
            <a:endParaRPr lang="en-US" dirty="0" smtClean="0"/>
          </a:p>
          <a:p>
            <a:pPr marL="514350" indent="-514350" algn="just">
              <a:buFont typeface="+mj-lt"/>
              <a:buAutoNum type="arabicPeriod"/>
            </a:pPr>
            <a:r>
              <a:rPr lang="en-US" dirty="0" smtClean="0"/>
              <a:t>Database manipulation utilities</a:t>
            </a:r>
          </a:p>
          <a:p>
            <a:pPr marL="514350" indent="-514350" algn="just">
              <a:buFont typeface="+mj-lt"/>
              <a:buAutoNum type="arabicPeriod"/>
            </a:pPr>
            <a:r>
              <a:rPr lang="en-US" dirty="0" smtClean="0"/>
              <a:t>A C# to VB .NET (and vice versa) code conversion utility</a:t>
            </a:r>
          </a:p>
          <a:p>
            <a:pPr marL="514350" indent="-514350" algn="just">
              <a:buFont typeface="+mj-lt"/>
              <a:buAutoNum type="arabicPeriod"/>
            </a:pPr>
            <a:r>
              <a:rPr lang="en-US" dirty="0" smtClean="0"/>
              <a:t> Integration with the </a:t>
            </a:r>
            <a:r>
              <a:rPr lang="en-US" dirty="0" err="1" smtClean="0"/>
              <a:t>NUnit</a:t>
            </a:r>
            <a:r>
              <a:rPr lang="en-US" dirty="0" smtClean="0"/>
              <a:t> (a .NET unit test utility) and </a:t>
            </a:r>
            <a:r>
              <a:rPr lang="en-US" dirty="0" err="1" smtClean="0"/>
              <a:t>NAnt</a:t>
            </a:r>
            <a:r>
              <a:rPr lang="en-US" dirty="0" smtClean="0"/>
              <a:t> (a .NET build utility)</a:t>
            </a:r>
          </a:p>
          <a:p>
            <a:pPr marL="514350" indent="-514350" algn="just">
              <a:buFont typeface="+mj-lt"/>
              <a:buAutoNum type="arabicPeriod"/>
            </a:pPr>
            <a:r>
              <a:rPr lang="en-US" dirty="0" smtClean="0"/>
              <a:t>Integration with the .NET Framework SDK documentation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0410633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Project and Classes Scouts</a:t>
            </a:r>
            <a:endParaRPr lang="en-US" dirty="0"/>
          </a:p>
        </p:txBody>
      </p:sp>
      <p:sp>
        <p:nvSpPr>
          <p:cNvPr id="3" name="Content Placeholder 2"/>
          <p:cNvSpPr>
            <a:spLocks noGrp="1"/>
          </p:cNvSpPr>
          <p:nvPr>
            <p:ph idx="1"/>
          </p:nvPr>
        </p:nvSpPr>
        <p:spPr/>
        <p:txBody>
          <a:bodyPr>
            <a:normAutofit/>
          </a:bodyPr>
          <a:lstStyle/>
          <a:p>
            <a:pPr algn="just"/>
            <a:r>
              <a:rPr lang="en-US" b="1" dirty="0" smtClean="0"/>
              <a:t>Scouting</a:t>
            </a:r>
            <a:r>
              <a:rPr lang="en-US" dirty="0" smtClean="0"/>
              <a:t> or the </a:t>
            </a:r>
            <a:r>
              <a:rPr lang="en-US" b="1" dirty="0" smtClean="0"/>
              <a:t>Scout Movement</a:t>
            </a:r>
            <a:r>
              <a:rPr lang="en-US" dirty="0" smtClean="0"/>
              <a:t> is a movement that aims to support young people in their physical, mental and </a:t>
            </a:r>
            <a:r>
              <a:rPr lang="en-US" dirty="0" smtClean="0"/>
              <a:t>religious </a:t>
            </a:r>
            <a:r>
              <a:rPr lang="en-US" dirty="0" smtClean="0"/>
              <a:t>development.</a:t>
            </a:r>
          </a:p>
          <a:p>
            <a:pPr algn="just"/>
            <a:r>
              <a:rPr lang="en-US" dirty="0" smtClean="0"/>
              <a:t>When you create a new unite, you can make use of the Project Scout to view the set of files, referenced assemblies, and resource files of each project.</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When you wish to reference an external assembly for your current </a:t>
            </a:r>
            <a:r>
              <a:rPr lang="en-US" dirty="0" smtClean="0">
                <a:latin typeface="Times New Roman" pitchFamily="18" charset="0"/>
                <a:cs typeface="Times New Roman" pitchFamily="18" charset="0"/>
              </a:rPr>
              <a:t>project.</a:t>
            </a:r>
          </a:p>
          <a:p>
            <a:pPr algn="just"/>
            <a:r>
              <a:rPr lang="en-US" dirty="0" smtClean="0">
                <a:latin typeface="Times New Roman" pitchFamily="18" charset="0"/>
                <a:cs typeface="Times New Roman" pitchFamily="18" charset="0"/>
              </a:rPr>
              <a:t>right-click </a:t>
            </a:r>
            <a:r>
              <a:rPr lang="en-US" dirty="0" smtClean="0">
                <a:latin typeface="Times New Roman" pitchFamily="18" charset="0"/>
                <a:cs typeface="Times New Roman" pitchFamily="18" charset="0"/>
              </a:rPr>
              <a:t>the References icon within the Project Scout and select the Add Reference context menu. </a:t>
            </a:r>
          </a:p>
          <a:p>
            <a:pPr algn="just"/>
            <a:r>
              <a:rPr lang="en-US" dirty="0" smtClean="0">
                <a:latin typeface="Times New Roman" pitchFamily="18" charset="0"/>
                <a:cs typeface="Times New Roman" pitchFamily="18" charset="0"/>
              </a:rPr>
              <a:t>Next, you </a:t>
            </a:r>
            <a:r>
              <a:rPr lang="en-US" dirty="0" smtClean="0">
                <a:latin typeface="Times New Roman" pitchFamily="18" charset="0"/>
                <a:cs typeface="Times New Roman" pitchFamily="18" charset="0"/>
              </a:rPr>
              <a:t>may select assemblies directly from the GAC as well as custom assemblies via the .NET Assembly Browser tab.</a:t>
            </a:r>
            <a:endParaRPr lang="en-US" dirty="0">
              <a:latin typeface="Times New Roman" pitchFamily="18" charset="0"/>
              <a:cs typeface="Times New Roman"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t>
            </a:r>
            <a:r>
              <a:rPr lang="en-US" dirty="0" smtClean="0"/>
              <a:t>Scout</a:t>
            </a:r>
            <a:endParaRPr lang="en-US" dirty="0"/>
          </a:p>
        </p:txBody>
      </p:sp>
      <p:sp>
        <p:nvSpPr>
          <p:cNvPr id="3" name="Content Placeholder 2"/>
          <p:cNvSpPr>
            <a:spLocks noGrp="1"/>
          </p:cNvSpPr>
          <p:nvPr>
            <p:ph idx="1"/>
          </p:nvPr>
        </p:nvSpPr>
        <p:spPr/>
        <p:txBody>
          <a:bodyPr/>
          <a:lstStyle/>
          <a:p>
            <a:pPr algn="just"/>
            <a:r>
              <a:rPr lang="en-US" dirty="0" smtClean="0"/>
              <a:t>The Classes </a:t>
            </a:r>
            <a:r>
              <a:rPr lang="en-US" dirty="0" smtClean="0"/>
              <a:t>Scout </a:t>
            </a:r>
            <a:r>
              <a:rPr lang="en-US" dirty="0" smtClean="0"/>
              <a:t>displays the namespaces, types, and members within each project</a:t>
            </a:r>
            <a:endParaRPr lang="en-US" dirty="0"/>
          </a:p>
        </p:txBody>
      </p:sp>
      <p:pic>
        <p:nvPicPr>
          <p:cNvPr id="15362" name="Picture 2"/>
          <p:cNvPicPr>
            <a:picLocks noChangeAspect="1" noChangeArrowheads="1"/>
          </p:cNvPicPr>
          <p:nvPr/>
        </p:nvPicPr>
        <p:blipFill>
          <a:blip r:embed="rId2"/>
          <a:srcRect/>
          <a:stretch>
            <a:fillRect/>
          </a:stretch>
        </p:blipFill>
        <p:spPr bwMode="auto">
          <a:xfrm>
            <a:off x="0" y="2895600"/>
            <a:ext cx="9144000" cy="3962401"/>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If you double-click any item, </a:t>
            </a:r>
            <a:r>
              <a:rPr lang="en-US" dirty="0" err="1" smtClean="0"/>
              <a:t>SharpDevelop</a:t>
            </a:r>
            <a:r>
              <a:rPr lang="en-US" dirty="0" smtClean="0"/>
              <a:t> responds by opening the corresponding file and placing your mouse cursor at the item’s definition.</a:t>
            </a:r>
          </a:p>
          <a:p>
            <a:pPr algn="just"/>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Assembly Scout</a:t>
            </a:r>
            <a:endParaRPr lang="en-US" dirty="0"/>
          </a:p>
        </p:txBody>
      </p:sp>
      <p:sp>
        <p:nvSpPr>
          <p:cNvPr id="3" name="Content Placeholder 2"/>
          <p:cNvSpPr>
            <a:spLocks noGrp="1"/>
          </p:cNvSpPr>
          <p:nvPr>
            <p:ph idx="1"/>
          </p:nvPr>
        </p:nvSpPr>
        <p:spPr/>
        <p:txBody>
          <a:bodyPr>
            <a:normAutofit/>
          </a:bodyPr>
          <a:lstStyle/>
          <a:p>
            <a:pPr algn="just"/>
            <a:r>
              <a:rPr lang="en-US" dirty="0" smtClean="0"/>
              <a:t>The Assembly Scout utility (accessible from the View menu) allows you to graphically browse the assemblies referenced within your project. </a:t>
            </a:r>
          </a:p>
          <a:p>
            <a:pPr algn="just"/>
            <a:r>
              <a:rPr lang="en-US" dirty="0" smtClean="0"/>
              <a:t>This tool is split into two window. On the left is a tree view control that allows you to drill into an assembly and view its namespaces and the contained types</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right side of the Assembly Scout utility allows you to view details of the item selected on the left pane.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Windows Forms Designers</a:t>
            </a:r>
            <a:endParaRPr lang="en-US" dirty="0"/>
          </a:p>
        </p:txBody>
      </p:sp>
      <p:sp>
        <p:nvSpPr>
          <p:cNvPr id="3" name="Content Placeholder 2"/>
          <p:cNvSpPr>
            <a:spLocks noGrp="1"/>
          </p:cNvSpPr>
          <p:nvPr>
            <p:ph idx="1"/>
          </p:nvPr>
        </p:nvSpPr>
        <p:spPr/>
        <p:txBody>
          <a:bodyPr/>
          <a:lstStyle/>
          <a:p>
            <a:r>
              <a:rPr lang="en-US" dirty="0" smtClean="0"/>
              <a:t>Windows Forms is a toolkit used to build desktop applications.</a:t>
            </a:r>
          </a:p>
          <a:p>
            <a:r>
              <a:rPr lang="en-US" dirty="0" smtClean="0"/>
              <a:t>To continue tinkering with </a:t>
            </a:r>
            <a:r>
              <a:rPr lang="en-US" dirty="0" err="1" smtClean="0"/>
              <a:t>SharpDevelop</a:t>
            </a:r>
            <a:r>
              <a:rPr lang="en-US" dirty="0" smtClean="0"/>
              <a:t>, click the Design tab located at the bottom of the </a:t>
            </a:r>
            <a:r>
              <a:rPr lang="en-US" dirty="0" err="1" smtClean="0"/>
              <a:t>MainForm.cs</a:t>
            </a:r>
            <a:r>
              <a:rPr lang="en-US" dirty="0" smtClean="0"/>
              <a:t> code window. </a:t>
            </a:r>
          </a:p>
          <a:p>
            <a:r>
              <a:rPr lang="en-US" dirty="0" smtClean="0"/>
              <a:t>Next,</a:t>
            </a:r>
            <a:r>
              <a:rPr lang="en-US" dirty="0" smtClean="0"/>
              <a:t> </a:t>
            </a:r>
            <a:r>
              <a:rPr lang="en-US" dirty="0" smtClean="0"/>
              <a:t>open the integrated Windows Forms designer.</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lgn="just"/>
            <a:r>
              <a:rPr lang="en-US" sz="2700" dirty="0">
                <a:latin typeface="Times New Roman" pitchFamily="18" charset="0"/>
                <a:cs typeface="Times New Roman" pitchFamily="18" charset="0"/>
              </a:rPr>
              <a:t>Framework class library (FCL) provides the consistent base types that are used across all .NET enabled languages. </a:t>
            </a:r>
          </a:p>
          <a:p>
            <a:pPr lvl="0" algn="just"/>
            <a:r>
              <a:rPr lang="en-US" sz="2700" dirty="0">
                <a:latin typeface="Times New Roman" pitchFamily="18" charset="0"/>
                <a:cs typeface="Times New Roman" pitchFamily="18" charset="0"/>
              </a:rPr>
              <a:t>The Classes are accessed by namespaces, which reside within Assemblies. </a:t>
            </a:r>
          </a:p>
          <a:p>
            <a:pPr lvl="0" algn="just"/>
            <a:r>
              <a:rPr lang="en-US" sz="2700" dirty="0">
                <a:latin typeface="Times New Roman" pitchFamily="18" charset="0"/>
                <a:cs typeface="Times New Roman" pitchFamily="18" charset="0"/>
              </a:rPr>
              <a:t>The </a:t>
            </a:r>
            <a:r>
              <a:rPr lang="en-US" sz="2700" b="1" dirty="0">
                <a:latin typeface="Times New Roman" pitchFamily="18" charset="0"/>
                <a:cs typeface="Times New Roman" pitchFamily="18" charset="0"/>
              </a:rPr>
              <a:t>System</a:t>
            </a:r>
            <a:r>
              <a:rPr lang="en-US" sz="2700" dirty="0">
                <a:latin typeface="Times New Roman" pitchFamily="18" charset="0"/>
                <a:cs typeface="Times New Roman" pitchFamily="18" charset="0"/>
              </a:rPr>
              <a:t> Namespace is the root for types in the .NET Framework. </a:t>
            </a:r>
          </a:p>
          <a:p>
            <a:pPr lvl="0" algn="just"/>
            <a:r>
              <a:rPr lang="en-US" sz="2700" dirty="0">
                <a:latin typeface="Times New Roman" pitchFamily="18" charset="0"/>
                <a:cs typeface="Times New Roman" pitchFamily="18" charset="0"/>
              </a:rPr>
              <a:t>The .Net Framework class library (FCL) classes are managed classes that provide access to System Services. </a:t>
            </a:r>
          </a:p>
        </p:txBody>
      </p:sp>
    </p:spTree>
    <p:extLst>
      <p:ext uri="{BB962C8B-B14F-4D97-AF65-F5344CB8AC3E}">
        <p14:creationId xmlns:p14="http://schemas.microsoft.com/office/powerpoint/2010/main" xmlns="" val="79447005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10000"/>
          </a:bodyPr>
          <a:lstStyle/>
          <a:p>
            <a:pPr algn="just"/>
            <a:r>
              <a:rPr lang="en-US" dirty="0" smtClean="0">
                <a:latin typeface="Times New Roman" pitchFamily="18" charset="0"/>
                <a:cs typeface="Times New Roman" pitchFamily="18" charset="0"/>
              </a:rPr>
              <a:t>Using the Windows Forms section of your Tools </a:t>
            </a:r>
            <a:r>
              <a:rPr lang="en-US" dirty="0" smtClean="0">
                <a:latin typeface="Times New Roman" pitchFamily="18" charset="0"/>
                <a:cs typeface="Times New Roman" pitchFamily="18" charset="0"/>
              </a:rPr>
              <a:t>window you </a:t>
            </a:r>
            <a:r>
              <a:rPr lang="en-US" dirty="0" smtClean="0">
                <a:latin typeface="Times New Roman" pitchFamily="18" charset="0"/>
                <a:cs typeface="Times New Roman" pitchFamily="18" charset="0"/>
              </a:rPr>
              <a:t>can create a GUI for the Form you are designing. </a:t>
            </a:r>
          </a:p>
          <a:p>
            <a:pPr algn="just"/>
            <a:r>
              <a:rPr lang="en-US" dirty="0" smtClean="0">
                <a:latin typeface="Times New Roman" pitchFamily="18" charset="0"/>
                <a:cs typeface="Times New Roman" pitchFamily="18" charset="0"/>
              </a:rPr>
              <a:t>place a single Button type on your main Form by selecting the Button icon and clicking the designer. </a:t>
            </a:r>
          </a:p>
          <a:p>
            <a:pPr algn="just"/>
            <a:r>
              <a:rPr lang="en-US" dirty="0" smtClean="0">
                <a:latin typeface="Times New Roman" pitchFamily="18" charset="0"/>
                <a:cs typeface="Times New Roman" pitchFamily="18" charset="0"/>
              </a:rPr>
              <a:t>To update the look and feel of any GUI item, you can make use of the Properties window.</a:t>
            </a:r>
          </a:p>
          <a:p>
            <a:pPr algn="just"/>
            <a:r>
              <a:rPr lang="en-US" dirty="0" smtClean="0">
                <a:latin typeface="Times New Roman" pitchFamily="18" charset="0"/>
                <a:cs typeface="Times New Roman" pitchFamily="18" charset="0"/>
              </a:rPr>
              <a:t>activate from the View </a:t>
            </a:r>
            <a:r>
              <a:rPr lang="en-US" b="1" dirty="0" smtClean="0">
                <a:latin typeface="Times New Roman" pitchFamily="18" charset="0"/>
                <a:cs typeface="Times New Roman" pitchFamily="18" charset="0"/>
              </a:rPr>
              <a:t>-&gt; Properties menu </a:t>
            </a:r>
            <a:r>
              <a:rPr lang="en-US" dirty="0" smtClean="0">
                <a:latin typeface="Times New Roman" pitchFamily="18" charset="0"/>
                <a:cs typeface="Times New Roman" pitchFamily="18" charset="0"/>
              </a:rPr>
              <a:t>selection. </a:t>
            </a:r>
          </a:p>
          <a:p>
            <a:pPr algn="just"/>
            <a:r>
              <a:rPr lang="en-US" dirty="0" smtClean="0">
                <a:latin typeface="Times New Roman" pitchFamily="18" charset="0"/>
                <a:cs typeface="Times New Roman" pitchFamily="18" charset="0"/>
              </a:rPr>
              <a:t>Select the Button from the drop-down list and change various aspects of the Button type</a:t>
            </a:r>
            <a:endParaRPr lang="en-US" dirty="0">
              <a:latin typeface="Times New Roman" pitchFamily="18" charset="0"/>
              <a:cs typeface="Times New Roman"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lgn="just"/>
            <a:r>
              <a:rPr lang="en-US" dirty="0" smtClean="0"/>
              <a:t>Once you press the Enter key, </a:t>
            </a:r>
            <a:r>
              <a:rPr lang="en-US" dirty="0" err="1" smtClean="0"/>
              <a:t>SharpDevelop</a:t>
            </a:r>
            <a:r>
              <a:rPr lang="en-US" dirty="0" smtClean="0"/>
              <a:t> responds by generating stub code for your new method.</a:t>
            </a:r>
          </a:p>
          <a:p>
            <a:pPr algn="just">
              <a:buNone/>
            </a:pPr>
            <a:r>
              <a:rPr lang="en-US" b="1" i="1" dirty="0" smtClean="0">
                <a:latin typeface="Times New Roman" pitchFamily="18" charset="0"/>
                <a:cs typeface="Times New Roman" pitchFamily="18" charset="0"/>
              </a:rPr>
              <a:t>void </a:t>
            </a:r>
            <a:r>
              <a:rPr lang="en-US" b="1" i="1" dirty="0" err="1" smtClean="0">
                <a:latin typeface="Times New Roman" pitchFamily="18" charset="0"/>
                <a:cs typeface="Times New Roman" pitchFamily="18" charset="0"/>
              </a:rPr>
              <a:t>ButtonClicked</a:t>
            </a:r>
            <a:r>
              <a:rPr lang="en-US" b="1" i="1" dirty="0" smtClean="0">
                <a:latin typeface="Times New Roman" pitchFamily="18" charset="0"/>
                <a:cs typeface="Times New Roman" pitchFamily="18" charset="0"/>
              </a:rPr>
              <a:t>(object sender, </a:t>
            </a:r>
            <a:r>
              <a:rPr lang="en-US" b="1" i="1" dirty="0" err="1" smtClean="0">
                <a:latin typeface="Times New Roman" pitchFamily="18" charset="0"/>
                <a:cs typeface="Times New Roman" pitchFamily="18" charset="0"/>
              </a:rPr>
              <a:t>System.EventArgs</a:t>
            </a:r>
            <a:r>
              <a:rPr lang="en-US" b="1" i="1" dirty="0" smtClean="0">
                <a:latin typeface="Times New Roman" pitchFamily="18" charset="0"/>
                <a:cs typeface="Times New Roman" pitchFamily="18" charset="0"/>
              </a:rPr>
              <a:t> e)</a:t>
            </a:r>
          </a:p>
          <a:p>
            <a:pPr algn="just">
              <a:buNone/>
            </a:pPr>
            <a:r>
              <a:rPr lang="en-US" b="1" i="1" dirty="0" smtClean="0">
                <a:latin typeface="Times New Roman" pitchFamily="18" charset="0"/>
                <a:cs typeface="Times New Roman" pitchFamily="18" charset="0"/>
              </a:rPr>
              <a:t>{</a:t>
            </a:r>
          </a:p>
          <a:p>
            <a:pPr algn="just">
              <a:buNone/>
            </a:pPr>
            <a:r>
              <a:rPr lang="en-US" b="1" i="1" dirty="0" err="1" smtClean="0">
                <a:latin typeface="Times New Roman" pitchFamily="18" charset="0"/>
                <a:cs typeface="Times New Roman" pitchFamily="18" charset="0"/>
              </a:rPr>
              <a:t>this.Text</a:t>
            </a:r>
            <a:r>
              <a:rPr lang="en-US" b="1" i="1" dirty="0" smtClean="0">
                <a:latin typeface="Times New Roman" pitchFamily="18" charset="0"/>
                <a:cs typeface="Times New Roman" pitchFamily="18" charset="0"/>
              </a:rPr>
              <a:t> = "Stop clicking my button!";</a:t>
            </a:r>
          </a:p>
          <a:p>
            <a:pPr algn="just">
              <a:buNone/>
            </a:pPr>
            <a:r>
              <a:rPr lang="en-US" b="1" i="1" dirty="0" smtClean="0">
                <a:latin typeface="Times New Roman" pitchFamily="18" charset="0"/>
                <a:cs typeface="Times New Roman" pitchFamily="18" charset="0"/>
              </a:rPr>
              <a:t>}</a:t>
            </a:r>
          </a:p>
          <a:p>
            <a:pPr algn="just"/>
            <a:r>
              <a:rPr lang="en-US" dirty="0" smtClean="0"/>
              <a:t>run your program (using the Debug </a:t>
            </a:r>
            <a:r>
              <a:rPr lang="en-US" b="1" dirty="0" smtClean="0"/>
              <a:t>-&gt; </a:t>
            </a:r>
            <a:r>
              <a:rPr lang="en-US" b="1" dirty="0" smtClean="0"/>
              <a:t>Run </a:t>
            </a:r>
            <a:r>
              <a:rPr lang="en-US" b="1" dirty="0" smtClean="0"/>
              <a:t>menu item).</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latin typeface="Times New Roman" pitchFamily="18" charset="0"/>
                <a:cs typeface="Times New Roman" pitchFamily="18" charset="0"/>
              </a:rPr>
              <a:t>Building .NET Applications Using Visual C# 2005 Express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dirty="0" smtClean="0"/>
              <a:t>In 2004</a:t>
            </a:r>
            <a:r>
              <a:rPr lang="en-US" dirty="0" smtClean="0"/>
              <a:t>, Microsoft introduced a brand-new line of IDEs that fall under the </a:t>
            </a:r>
            <a:r>
              <a:rPr lang="en-US" dirty="0" smtClean="0"/>
              <a:t>designation of </a:t>
            </a:r>
            <a:r>
              <a:rPr lang="en-US" dirty="0" smtClean="0"/>
              <a:t>“</a:t>
            </a:r>
            <a:r>
              <a:rPr lang="en-US" dirty="0" smtClean="0"/>
              <a:t>Express” products. </a:t>
            </a:r>
          </a:p>
          <a:p>
            <a:pPr algn="just"/>
            <a:r>
              <a:rPr lang="en-US" dirty="0" smtClean="0"/>
              <a:t>there </a:t>
            </a:r>
            <a:r>
              <a:rPr lang="en-US" dirty="0" smtClean="0"/>
              <a:t>are six </a:t>
            </a:r>
            <a:r>
              <a:rPr lang="en-US" dirty="0" smtClean="0"/>
              <a:t>members of </a:t>
            </a:r>
            <a:r>
              <a:rPr lang="en-US" dirty="0" smtClean="0"/>
              <a:t>the Express family</a:t>
            </a:r>
            <a:r>
              <a:rPr lang="en-US" dirty="0" smtClean="0"/>
              <a:t>:</a:t>
            </a:r>
          </a:p>
          <a:p>
            <a:pPr marL="514350" indent="-514350" algn="just">
              <a:buFont typeface="+mj-lt"/>
              <a:buAutoNum type="arabicPeriod"/>
            </a:pPr>
            <a:r>
              <a:rPr lang="en-US" dirty="0" smtClean="0">
                <a:latin typeface="Times New Roman" pitchFamily="18" charset="0"/>
                <a:cs typeface="Times New Roman" pitchFamily="18" charset="0"/>
              </a:rPr>
              <a:t>Visual Web Developer 2005 </a:t>
            </a:r>
            <a:r>
              <a:rPr lang="en-US" dirty="0" smtClean="0">
                <a:latin typeface="Times New Roman" pitchFamily="18" charset="0"/>
                <a:cs typeface="Times New Roman" pitchFamily="18" charset="0"/>
              </a:rPr>
              <a:t>Express.</a:t>
            </a:r>
          </a:p>
          <a:p>
            <a:pPr marL="514350" indent="-514350" algn="just">
              <a:buFont typeface="+mj-lt"/>
              <a:buAutoNum type="arabicPeriod"/>
            </a:pPr>
            <a:r>
              <a:rPr lang="en-US" dirty="0" smtClean="0">
                <a:latin typeface="Times New Roman" pitchFamily="18" charset="0"/>
                <a:cs typeface="Times New Roman" pitchFamily="18" charset="0"/>
              </a:rPr>
              <a:t>Visual Basic 2005 </a:t>
            </a:r>
            <a:r>
              <a:rPr lang="en-US" dirty="0" smtClean="0">
                <a:latin typeface="Times New Roman" pitchFamily="18" charset="0"/>
                <a:cs typeface="Times New Roman" pitchFamily="18" charset="0"/>
              </a:rPr>
              <a:t>Express.</a:t>
            </a:r>
          </a:p>
          <a:p>
            <a:pPr marL="514350" indent="-514350" algn="just">
              <a:buFont typeface="+mj-lt"/>
              <a:buAutoNum type="arabicPeriod"/>
            </a:pPr>
            <a:r>
              <a:rPr lang="en-US" dirty="0" smtClean="0">
                <a:latin typeface="Times New Roman" pitchFamily="18" charset="0"/>
                <a:cs typeface="Times New Roman" pitchFamily="18" charset="0"/>
              </a:rPr>
              <a:t>Visual C# 2005 Express</a:t>
            </a:r>
            <a:r>
              <a:rPr lang="en-US" dirty="0" smtClean="0">
                <a:latin typeface="Times New Roman" pitchFamily="18" charset="0"/>
                <a:cs typeface="Times New Roman" pitchFamily="18" charset="0"/>
              </a:rPr>
              <a:t>, Visual </a:t>
            </a:r>
            <a:r>
              <a:rPr lang="en-US" dirty="0" smtClean="0">
                <a:latin typeface="Times New Roman" pitchFamily="18" charset="0"/>
                <a:cs typeface="Times New Roman" pitchFamily="18" charset="0"/>
              </a:rPr>
              <a:t>C++ 2005 Express, and Visual J# 2005 </a:t>
            </a:r>
            <a:r>
              <a:rPr lang="en-US" dirty="0" smtClean="0">
                <a:latin typeface="Times New Roman" pitchFamily="18" charset="0"/>
                <a:cs typeface="Times New Roman" pitchFamily="18" charset="0"/>
              </a:rPr>
              <a:t>Express.</a:t>
            </a:r>
          </a:p>
          <a:p>
            <a:pPr marL="514350" indent="-514350" algn="just">
              <a:buFont typeface="+mj-lt"/>
              <a:buAutoNum type="arabicPeriod"/>
            </a:pPr>
            <a:r>
              <a:rPr lang="en-US" dirty="0" smtClean="0">
                <a:latin typeface="Times New Roman" pitchFamily="18" charset="0"/>
                <a:cs typeface="Times New Roman" pitchFamily="18" charset="0"/>
              </a:rPr>
              <a:t>SQL Server 2005 Express</a:t>
            </a:r>
            <a:endParaRPr lang="en-US" dirty="0">
              <a:latin typeface="Times New Roman" pitchFamily="18" charset="0"/>
              <a:cs typeface="Times New Roman"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 Application using Visual Studio</a:t>
            </a:r>
            <a:br>
              <a:rPr lang="en-US" dirty="0" smtClean="0"/>
            </a:br>
            <a:r>
              <a:rPr lang="en-US" dirty="0" smtClean="0"/>
              <a:t>( various versions)</a:t>
            </a:r>
            <a:endParaRPr lang="en-US" dirty="0"/>
          </a:p>
        </p:txBody>
      </p:sp>
      <p:sp>
        <p:nvSpPr>
          <p:cNvPr id="3" name="Content Placeholder 2"/>
          <p:cNvSpPr>
            <a:spLocks noGrp="1"/>
          </p:cNvSpPr>
          <p:nvPr>
            <p:ph idx="1"/>
          </p:nvPr>
        </p:nvSpPr>
        <p:spPr/>
        <p:txBody>
          <a:bodyPr/>
          <a:lstStyle/>
          <a:p>
            <a:pPr algn="just"/>
            <a:r>
              <a:rPr lang="en-US" dirty="0" smtClean="0"/>
              <a:t>It is </a:t>
            </a:r>
            <a:r>
              <a:rPr lang="en-US" dirty="0" smtClean="0"/>
              <a:t>an integrated development environment (IDE) from Microsoft</a:t>
            </a:r>
            <a:r>
              <a:rPr lang="en-US" dirty="0" smtClean="0"/>
              <a:t>.</a:t>
            </a:r>
          </a:p>
          <a:p>
            <a:pPr algn="just"/>
            <a:r>
              <a:rPr lang="en-US" dirty="0" smtClean="0"/>
              <a:t>It can be used to develop </a:t>
            </a:r>
            <a:r>
              <a:rPr lang="en-US" b="1" dirty="0" smtClean="0"/>
              <a:t>console</a:t>
            </a:r>
            <a:r>
              <a:rPr lang="en-US" dirty="0" smtClean="0"/>
              <a:t> and </a:t>
            </a:r>
            <a:r>
              <a:rPr lang="en-US" b="1" dirty="0" smtClean="0"/>
              <a:t>graphical user interface </a:t>
            </a:r>
            <a:r>
              <a:rPr lang="en-US" dirty="0" smtClean="0"/>
              <a:t>applications along with Windows Forms applications, web sites, web applications, and web </a:t>
            </a:r>
            <a:r>
              <a:rPr lang="en-US" dirty="0" smtClean="0"/>
              <a:t>services.</a:t>
            </a:r>
          </a:p>
          <a:p>
            <a:pPr algn="just"/>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most common applications are: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Windows </a:t>
            </a:r>
            <a:r>
              <a:rPr lang="en-US" dirty="0" smtClean="0"/>
              <a:t>Form Application </a:t>
            </a:r>
            <a:endParaRPr lang="en-US" dirty="0" smtClean="0"/>
          </a:p>
          <a:p>
            <a:pPr marL="514350" indent="-514350">
              <a:buFont typeface="+mj-lt"/>
              <a:buAutoNum type="arabicPeriod"/>
            </a:pPr>
            <a:r>
              <a:rPr lang="en-US" dirty="0" smtClean="0"/>
              <a:t>Console </a:t>
            </a:r>
            <a:r>
              <a:rPr lang="en-US" dirty="0" smtClean="0"/>
              <a:t>Application </a:t>
            </a:r>
            <a:endParaRPr lang="en-US" dirty="0" smtClean="0"/>
          </a:p>
          <a:p>
            <a:pPr marL="514350" indent="-514350">
              <a:buFont typeface="+mj-lt"/>
              <a:buAutoNum type="arabicPeriod"/>
            </a:pPr>
            <a:r>
              <a:rPr lang="en-US" dirty="0" smtClean="0"/>
              <a:t>WPF </a:t>
            </a:r>
            <a:r>
              <a:rPr lang="en-US" dirty="0" smtClean="0"/>
              <a:t>Application </a:t>
            </a:r>
            <a:endParaRPr lang="en-US" dirty="0" smtClean="0"/>
          </a:p>
          <a:p>
            <a:pPr marL="514350" indent="-514350">
              <a:buFont typeface="+mj-lt"/>
              <a:buAutoNum type="arabicPeriod"/>
            </a:pPr>
            <a:r>
              <a:rPr lang="en-US" dirty="0" smtClean="0"/>
              <a:t>ASP.NET </a:t>
            </a:r>
            <a:r>
              <a:rPr lang="en-US" dirty="0" smtClean="0"/>
              <a:t>Web Application </a:t>
            </a:r>
            <a:endParaRPr lang="en-US" dirty="0" smtClean="0"/>
          </a:p>
          <a:p>
            <a:pPr marL="514350" indent="-514350">
              <a:buFont typeface="+mj-lt"/>
              <a:buAutoNum type="arabicPeriod"/>
            </a:pPr>
            <a:r>
              <a:rPr lang="en-US" dirty="0" err="1" smtClean="0"/>
              <a:t>Silverlight</a:t>
            </a:r>
            <a:r>
              <a:rPr lang="en-US" dirty="0" smtClean="0"/>
              <a:t> </a:t>
            </a:r>
            <a:r>
              <a:rPr lang="en-US" dirty="0" smtClean="0"/>
              <a:t>Application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Core Features of .Net</a:t>
            </a:r>
            <a:endParaRPr lang="en-US" dirty="0"/>
          </a:p>
        </p:txBody>
      </p:sp>
      <p:sp>
        <p:nvSpPr>
          <p:cNvPr id="3" name="Content Placeholder 2"/>
          <p:cNvSpPr>
            <a:spLocks noGrp="1"/>
          </p:cNvSpPr>
          <p:nvPr>
            <p:ph idx="1"/>
          </p:nvPr>
        </p:nvSpPr>
        <p:spPr/>
        <p:txBody>
          <a:bodyPr>
            <a:normAutofit fontScale="85000" lnSpcReduction="10000"/>
          </a:bodyPr>
          <a:lstStyle/>
          <a:p>
            <a:pPr lvl="0" algn="just"/>
            <a:r>
              <a:rPr lang="en-US" b="1" dirty="0"/>
              <a:t>Interoperability:</a:t>
            </a:r>
            <a:r>
              <a:rPr lang="en-US" dirty="0"/>
              <a:t> This allows for .NET-developed programs to access functionalities in programs developed outside .NET.</a:t>
            </a:r>
          </a:p>
          <a:p>
            <a:pPr lvl="0" algn="just"/>
            <a:r>
              <a:rPr lang="en-US" b="1" dirty="0"/>
              <a:t>Common Runtime Engine:</a:t>
            </a:r>
            <a:r>
              <a:rPr lang="en-US" dirty="0"/>
              <a:t> Also known as the common language runtime, this allows programs developed in .NET to exhibit common behaviors in memory usage, exception handling and security.</a:t>
            </a:r>
          </a:p>
          <a:p>
            <a:pPr lvl="0" algn="just"/>
            <a:r>
              <a:rPr lang="en-US" b="1" dirty="0"/>
              <a:t>Language Independence:</a:t>
            </a:r>
            <a:r>
              <a:rPr lang="en-US" dirty="0"/>
              <a:t> Common language infrastructure specifications (CLI) allow for the exchange of data types between two programs developed in different languages.</a:t>
            </a:r>
          </a:p>
          <a:p>
            <a:endParaRPr lang="en-US" dirty="0"/>
          </a:p>
        </p:txBody>
      </p:sp>
    </p:spTree>
    <p:extLst>
      <p:ext uri="{BB962C8B-B14F-4D97-AF65-F5344CB8AC3E}">
        <p14:creationId xmlns:p14="http://schemas.microsoft.com/office/powerpoint/2010/main" xmlns="" val="337429251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Explorer</a:t>
            </a:r>
            <a:endParaRPr lang="en-US" dirty="0"/>
          </a:p>
        </p:txBody>
      </p:sp>
      <p:sp>
        <p:nvSpPr>
          <p:cNvPr id="3" name="Content Placeholder 2"/>
          <p:cNvSpPr>
            <a:spLocks noGrp="1"/>
          </p:cNvSpPr>
          <p:nvPr>
            <p:ph idx="1"/>
          </p:nvPr>
        </p:nvSpPr>
        <p:spPr/>
        <p:txBody>
          <a:bodyPr/>
          <a:lstStyle/>
          <a:p>
            <a:pPr algn="just"/>
            <a:r>
              <a:rPr lang="en-US" dirty="0" smtClean="0"/>
              <a:t>Solutions and projects contain </a:t>
            </a:r>
            <a:r>
              <a:rPr lang="en-US" dirty="0" smtClean="0"/>
              <a:t>items.</a:t>
            </a:r>
          </a:p>
          <a:p>
            <a:pPr algn="just"/>
            <a:r>
              <a:rPr lang="en-US" dirty="0" smtClean="0"/>
              <a:t>That </a:t>
            </a:r>
            <a:r>
              <a:rPr lang="en-US" dirty="0" smtClean="0"/>
              <a:t>represent the references, data connections, folders, and files that you need to create your application. </a:t>
            </a:r>
            <a:endParaRPr lang="en-US" dirty="0" smtClean="0"/>
          </a:p>
          <a:p>
            <a:pPr algn="just"/>
            <a:r>
              <a:rPr lang="en-US" dirty="0" smtClean="0"/>
              <a:t>A </a:t>
            </a:r>
            <a:r>
              <a:rPr lang="en-US" dirty="0" smtClean="0"/>
              <a:t>solution container can contain multiple projects and a project container typically contains multiple items.</a:t>
            </a:r>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l="36667"/>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window</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0" y="1295400"/>
            <a:ext cx="9143999" cy="5562600"/>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properties window</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view or modify properties associated with your projects in either the </a:t>
            </a:r>
            <a:r>
              <a:rPr lang="en-US" b="1" dirty="0" smtClean="0"/>
              <a:t>Properties</a:t>
            </a:r>
            <a:r>
              <a:rPr lang="en-US" dirty="0" smtClean="0"/>
              <a:t> window or the </a:t>
            </a:r>
            <a:r>
              <a:rPr lang="en-US" b="1" dirty="0" smtClean="0"/>
              <a:t>Project Property Pages</a:t>
            </a:r>
            <a:r>
              <a:rPr lang="en-US" dirty="0" smtClean="0"/>
              <a:t> dialog box</a:t>
            </a:r>
            <a:r>
              <a:rPr lang="en-US" dirty="0" smtClean="0"/>
              <a:t>.</a:t>
            </a:r>
          </a:p>
          <a:p>
            <a:pPr algn="just">
              <a:buNone/>
            </a:pPr>
            <a:r>
              <a:rPr lang="en-US" b="1" dirty="0" smtClean="0"/>
              <a:t>To view project </a:t>
            </a:r>
            <a:r>
              <a:rPr lang="en-US" b="1" dirty="0" smtClean="0"/>
              <a:t>properties:</a:t>
            </a:r>
          </a:p>
          <a:p>
            <a:pPr marL="514350" indent="-514350" algn="just">
              <a:buFont typeface="+mj-lt"/>
              <a:buAutoNum type="arabicPeriod"/>
            </a:pPr>
            <a:r>
              <a:rPr lang="en-US" dirty="0" smtClean="0"/>
              <a:t>To view project properties</a:t>
            </a:r>
          </a:p>
          <a:p>
            <a:pPr marL="514350" indent="-514350" algn="just">
              <a:buFont typeface="+mj-lt"/>
              <a:buAutoNum type="arabicPeriod"/>
            </a:pPr>
            <a:r>
              <a:rPr lang="en-US" dirty="0" smtClean="0"/>
              <a:t>In Solution Explorer, select a project.</a:t>
            </a:r>
          </a:p>
          <a:p>
            <a:pPr marL="514350" indent="-514350" algn="just">
              <a:buFont typeface="+mj-lt"/>
              <a:buAutoNum type="arabicPeriod"/>
            </a:pPr>
            <a:r>
              <a:rPr lang="en-US" dirty="0" smtClean="0"/>
              <a:t>On the </a:t>
            </a:r>
            <a:r>
              <a:rPr lang="en-US" b="1" dirty="0" smtClean="0"/>
              <a:t>View</a:t>
            </a:r>
            <a:r>
              <a:rPr lang="en-US" dirty="0" smtClean="0"/>
              <a:t> menu, select </a:t>
            </a:r>
            <a:r>
              <a:rPr lang="en-US" b="1" dirty="0" smtClean="0"/>
              <a:t>Properties Window</a:t>
            </a:r>
            <a:r>
              <a:rPr lang="en-US" dirty="0" smtClean="0"/>
              <a:t>.</a:t>
            </a:r>
          </a:p>
          <a:p>
            <a:pPr marL="514350" indent="-514350" algn="just">
              <a:buFont typeface="+mj-lt"/>
              <a:buAutoNum type="arabicPeriod"/>
            </a:pPr>
            <a:r>
              <a:rPr lang="en-US" dirty="0" smtClean="0"/>
              <a:t>In the </a:t>
            </a:r>
            <a:r>
              <a:rPr lang="en-US" b="1" dirty="0" smtClean="0"/>
              <a:t>Properties</a:t>
            </a:r>
            <a:r>
              <a:rPr lang="en-US" dirty="0" smtClean="0"/>
              <a:t> window, modify the properties you want to change.</a:t>
            </a:r>
          </a:p>
          <a:p>
            <a:pPr algn="just">
              <a:buNone/>
            </a:pPr>
            <a:endParaRPr lang="en-US" b="1" dirty="0" smtClean="0"/>
          </a:p>
          <a:p>
            <a:pPr algn="just"/>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view utility</a:t>
            </a:r>
            <a:endParaRPr lang="en-US" dirty="0"/>
          </a:p>
        </p:txBody>
      </p:sp>
      <p:sp>
        <p:nvSpPr>
          <p:cNvPr id="3" name="Content Placeholder 2"/>
          <p:cNvSpPr>
            <a:spLocks noGrp="1"/>
          </p:cNvSpPr>
          <p:nvPr>
            <p:ph idx="1"/>
          </p:nvPr>
        </p:nvSpPr>
        <p:spPr/>
        <p:txBody>
          <a:bodyPr/>
          <a:lstStyle/>
          <a:p>
            <a:r>
              <a:rPr lang="en-US" dirty="0" smtClean="0"/>
              <a:t>To show all of the types in your current project from an object oriented perspective.</a:t>
            </a:r>
          </a:p>
          <a:p>
            <a:endParaRPr lang="en-US" dirty="0"/>
          </a:p>
        </p:txBody>
      </p:sp>
      <p:pic>
        <p:nvPicPr>
          <p:cNvPr id="8194" name="Picture 2" descr="class view utility in visual studio ಗೆ ಚಿತ್ರದ ಫಲಿತಾಂಶ"/>
          <p:cNvPicPr>
            <a:picLocks noChangeAspect="1" noChangeArrowheads="1"/>
          </p:cNvPicPr>
          <p:nvPr/>
        </p:nvPicPr>
        <p:blipFill>
          <a:blip r:embed="rId2"/>
          <a:srcRect/>
          <a:stretch>
            <a:fillRect/>
          </a:stretch>
        </p:blipFill>
        <p:spPr bwMode="auto">
          <a:xfrm>
            <a:off x="0" y="2743200"/>
            <a:ext cx="4114800" cy="4114800"/>
          </a:xfrm>
          <a:prstGeom prst="rect">
            <a:avLst/>
          </a:prstGeom>
          <a:noFill/>
        </p:spPr>
      </p:pic>
      <p:pic>
        <p:nvPicPr>
          <p:cNvPr id="8195" name="Picture 3"/>
          <p:cNvPicPr>
            <a:picLocks noChangeAspect="1" noChangeArrowheads="1"/>
          </p:cNvPicPr>
          <p:nvPr/>
        </p:nvPicPr>
        <p:blipFill>
          <a:blip r:embed="rId3"/>
          <a:srcRect/>
          <a:stretch>
            <a:fillRect/>
          </a:stretch>
        </p:blipFill>
        <p:spPr bwMode="auto">
          <a:xfrm>
            <a:off x="4191000" y="2743200"/>
            <a:ext cx="49530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b="1" dirty="0" smtClean="0"/>
              <a:t>The Code Definition Window</a:t>
            </a:r>
            <a:endParaRPr lang="en-US" dirty="0"/>
          </a:p>
        </p:txBody>
      </p:sp>
      <p:pic>
        <p:nvPicPr>
          <p:cNvPr id="230402" name="Picture 2"/>
          <p:cNvPicPr>
            <a:picLocks noGrp="1" noChangeAspect="1" noChangeArrowheads="1"/>
          </p:cNvPicPr>
          <p:nvPr>
            <p:ph idx="1"/>
          </p:nvPr>
        </p:nvPicPr>
        <p:blipFill>
          <a:blip r:embed="rId2"/>
          <a:srcRect/>
          <a:stretch>
            <a:fillRect/>
          </a:stretch>
        </p:blipFill>
        <p:spPr bwMode="auto">
          <a:xfrm>
            <a:off x="0" y="990600"/>
            <a:ext cx="91440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Refactoring</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Refactoring is the process of improving your code after it has been written by changing the internal structure of the code without changing the external behavior of the code</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One major enhancement that ships with Visual Studio 2005 is intrinsic support to </a:t>
            </a:r>
            <a:r>
              <a:rPr lang="en-US" dirty="0" err="1" smtClean="0">
                <a:latin typeface="Times New Roman" pitchFamily="18" charset="0"/>
                <a:cs typeface="Times New Roman" pitchFamily="18" charset="0"/>
              </a:rPr>
              <a:t>refactor</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existing code</a:t>
            </a:r>
            <a:r>
              <a:rPr lang="en-US"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i="1" dirty="0" smtClean="0">
                <a:latin typeface="Times New Roman" pitchFamily="18" charset="0"/>
                <a:cs typeface="Times New Roman" pitchFamily="18" charset="0"/>
              </a:rPr>
              <a:t>refactoring </a:t>
            </a:r>
            <a:r>
              <a:rPr lang="en-US" i="1" dirty="0" smtClean="0">
                <a:latin typeface="Times New Roman" pitchFamily="18" charset="0"/>
                <a:cs typeface="Times New Roman" pitchFamily="18" charset="0"/>
              </a:rPr>
              <a:t>is a formal and mechanical process whereby you improve an </a:t>
            </a:r>
            <a:r>
              <a:rPr lang="en-US" i="1" dirty="0" smtClean="0">
                <a:latin typeface="Times New Roman" pitchFamily="18" charset="0"/>
                <a:cs typeface="Times New Roman" pitchFamily="18" charset="0"/>
              </a:rPr>
              <a:t>existing </a:t>
            </a:r>
            <a:r>
              <a:rPr lang="en-US" dirty="0" smtClean="0">
                <a:latin typeface="Times New Roman" pitchFamily="18" charset="0"/>
                <a:cs typeface="Times New Roman" pitchFamily="18" charset="0"/>
              </a:rPr>
              <a:t>code </a:t>
            </a:r>
            <a:r>
              <a:rPr lang="en-US" dirty="0" smtClean="0">
                <a:latin typeface="Times New Roman" pitchFamily="18" charset="0"/>
                <a:cs typeface="Times New Roman" pitchFamily="18" charset="0"/>
              </a:rPr>
              <a:t>base.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There </a:t>
            </a:r>
            <a:r>
              <a:rPr lang="en-US" dirty="0" smtClean="0"/>
              <a:t>are 5 methods of applying effective refactoring over your code, these methods are already available in Visual studio:</a:t>
            </a:r>
          </a:p>
          <a:p>
            <a:pPr marL="514350" indent="-514350">
              <a:buFont typeface="+mj-lt"/>
              <a:buAutoNum type="arabicPeriod"/>
            </a:pPr>
            <a:r>
              <a:rPr lang="en-US" dirty="0" smtClean="0"/>
              <a:t>Extract Method</a:t>
            </a:r>
          </a:p>
          <a:p>
            <a:pPr marL="514350" indent="-514350">
              <a:buFont typeface="+mj-lt"/>
              <a:buAutoNum type="arabicPeriod"/>
            </a:pPr>
            <a:r>
              <a:rPr lang="en-US" dirty="0" smtClean="0"/>
              <a:t>Extract interface</a:t>
            </a:r>
          </a:p>
          <a:p>
            <a:pPr marL="514350" indent="-514350">
              <a:buFont typeface="+mj-lt"/>
              <a:buAutoNum type="arabicPeriod"/>
            </a:pPr>
            <a:r>
              <a:rPr lang="en-US" dirty="0" smtClean="0"/>
              <a:t>Rename</a:t>
            </a:r>
          </a:p>
          <a:p>
            <a:pPr marL="514350" indent="-514350">
              <a:buFont typeface="+mj-lt"/>
              <a:buAutoNum type="arabicPeriod"/>
            </a:pPr>
            <a:r>
              <a:rPr lang="en-US" dirty="0" smtClean="0"/>
              <a:t>Promote variable to the parameter</a:t>
            </a:r>
          </a:p>
          <a:p>
            <a:pPr marL="514350" indent="-514350">
              <a:buFont typeface="+mj-lt"/>
              <a:buAutoNum type="arabicPeriod"/>
            </a:pPr>
            <a:r>
              <a:rPr lang="en-US" dirty="0" smtClean="0"/>
              <a:t>Encapsulate Field</a:t>
            </a:r>
          </a:p>
          <a:p>
            <a:pPr marL="514350" indent="-514350">
              <a:buFont typeface="+mj-lt"/>
              <a:buAutoNum type="arabicPeriod"/>
            </a:pPr>
            <a:r>
              <a:rPr lang="en-US" dirty="0" smtClean="0"/>
              <a:t>Generate method stub</a:t>
            </a:r>
          </a:p>
          <a:p>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1426"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lvl="0" algn="just"/>
            <a:r>
              <a:rPr lang="en-US" b="1" dirty="0"/>
              <a:t>Base Class Library:</a:t>
            </a:r>
            <a:r>
              <a:rPr lang="en-US" dirty="0"/>
              <a:t> A library of code for most common functions--used by programmers to avoid repetitive rewriting of code.</a:t>
            </a:r>
          </a:p>
          <a:p>
            <a:pPr lvl="0" algn="just"/>
            <a:r>
              <a:rPr lang="en-US" b="1" dirty="0"/>
              <a:t>Ease of Deployment:</a:t>
            </a:r>
            <a:r>
              <a:rPr lang="en-US" dirty="0"/>
              <a:t> There are tools to ensure the ease of installing programs without interfering with previously installed applications.</a:t>
            </a:r>
          </a:p>
          <a:p>
            <a:pPr lvl="0" algn="just"/>
            <a:r>
              <a:rPr lang="en-US" b="1" dirty="0"/>
              <a:t>Security:</a:t>
            </a:r>
            <a:r>
              <a:rPr lang="en-US" dirty="0"/>
              <a:t> Programs developed in .NET are based on a common security model.</a:t>
            </a:r>
          </a:p>
          <a:p>
            <a:endParaRPr lang="en-US" dirty="0"/>
          </a:p>
        </p:txBody>
      </p:sp>
    </p:spTree>
    <p:extLst>
      <p:ext uri="{BB962C8B-B14F-4D97-AF65-F5344CB8AC3E}">
        <p14:creationId xmlns:p14="http://schemas.microsoft.com/office/powerpoint/2010/main" xmlns="" val="101742598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Extract Method</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Extract </a:t>
            </a:r>
            <a:r>
              <a:rPr lang="en-US" dirty="0" smtClean="0"/>
              <a:t>method is the most simple and best way to </a:t>
            </a:r>
            <a:r>
              <a:rPr lang="en-US" dirty="0" err="1" smtClean="0"/>
              <a:t>refactor</a:t>
            </a:r>
            <a:r>
              <a:rPr lang="en-US" dirty="0" smtClean="0"/>
              <a:t> the code. </a:t>
            </a:r>
            <a:endParaRPr lang="en-US" dirty="0" smtClean="0"/>
          </a:p>
          <a:p>
            <a:pPr algn="just"/>
            <a:r>
              <a:rPr lang="en-US" dirty="0" smtClean="0"/>
              <a:t>It </a:t>
            </a:r>
            <a:r>
              <a:rPr lang="en-US" dirty="0" smtClean="0"/>
              <a:t>breaks your code into several small blocks or methods. </a:t>
            </a:r>
            <a:endParaRPr lang="en-US" dirty="0" smtClean="0"/>
          </a:p>
          <a:p>
            <a:pPr algn="just"/>
            <a:r>
              <a:rPr lang="en-US" dirty="0" smtClean="0"/>
              <a:t>You </a:t>
            </a:r>
            <a:r>
              <a:rPr lang="en-US" dirty="0" smtClean="0"/>
              <a:t>can apply this method in your code segment easily.</a:t>
            </a:r>
          </a:p>
          <a:p>
            <a:endParaRPr 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2450" name="Picture 2" descr="C:\Users\UJWAL P GOWDRU\Desktop\Extract Method .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Select any block of code from your code segment</a:t>
            </a:r>
            <a:r>
              <a:rPr lang="en-US" dirty="0" smtClean="0"/>
              <a:t>.</a:t>
            </a:r>
          </a:p>
          <a:p>
            <a:pPr algn="just"/>
            <a:r>
              <a:rPr lang="en-US" dirty="0" smtClean="0"/>
              <a:t>after </a:t>
            </a:r>
            <a:r>
              <a:rPr lang="en-US" dirty="0" smtClean="0"/>
              <a:t>selecting this code segment you have two options, you can either use the </a:t>
            </a:r>
            <a:r>
              <a:rPr lang="en-US" dirty="0" err="1" smtClean="0"/>
              <a:t>Refactor</a:t>
            </a:r>
            <a:r>
              <a:rPr lang="en-US" dirty="0" smtClean="0"/>
              <a:t> option from the menu in Visual Studio or you simply right-click and select it. </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3474" name="Picture 2" descr="C:\Users\UJWAL P GOWDRU\Desktop\REFACTOR.jpg"/>
          <p:cNvPicPr>
            <a:picLocks noGrp="1" noChangeAspect="1" noChangeArrowheads="1"/>
          </p:cNvPicPr>
          <p:nvPr>
            <p:ph idx="1"/>
          </p:nvPr>
        </p:nvPicPr>
        <p:blipFill>
          <a:blip r:embed="rId2"/>
          <a:srcRect/>
          <a:stretch>
            <a:fillRect/>
          </a:stretch>
        </p:blipFill>
        <p:spPr bwMode="auto">
          <a:xfrm>
            <a:off x="0" y="0"/>
            <a:ext cx="9144000" cy="6705600"/>
          </a:xfrm>
          <a:prstGeom prst="rect">
            <a:avLst/>
          </a:prstGeom>
          <a:noFill/>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UJWAL P GOWDRU\Desktop\option.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After clicking on the </a:t>
            </a:r>
            <a:r>
              <a:rPr lang="en-US" dirty="0" err="1" smtClean="0"/>
              <a:t>Refactor</a:t>
            </a:r>
            <a:r>
              <a:rPr lang="en-US" dirty="0" smtClean="0"/>
              <a:t> option click on "Extract Method</a:t>
            </a:r>
            <a:r>
              <a:rPr lang="en-US" dirty="0" smtClean="0"/>
              <a:t>..."</a:t>
            </a:r>
            <a:endParaRPr lang="en-US" dirty="0"/>
          </a:p>
        </p:txBody>
      </p:sp>
      <p:pic>
        <p:nvPicPr>
          <p:cNvPr id="234498" name="Picture 2" descr="C:\Users\UJWAL P GOWDRU\Desktop\EXTRACT METHOD.jpg"/>
          <p:cNvPicPr>
            <a:picLocks noGrp="1" noChangeAspect="1" noChangeArrowheads="1"/>
          </p:cNvPicPr>
          <p:nvPr>
            <p:ph idx="1"/>
          </p:nvPr>
        </p:nvPicPr>
        <p:blipFill>
          <a:blip r:embed="rId2"/>
          <a:srcRect/>
          <a:stretch>
            <a:fillRect/>
          </a:stretch>
        </p:blipFill>
        <p:spPr bwMode="auto">
          <a:xfrm>
            <a:off x="0" y="1600200"/>
            <a:ext cx="9144000" cy="5257800"/>
          </a:xfrm>
          <a:prstGeom prst="rect">
            <a:avLst/>
          </a:prstGeom>
          <a:noFill/>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On clicking, a pop-up window will </a:t>
            </a:r>
            <a:r>
              <a:rPr lang="en-US" dirty="0" smtClean="0"/>
              <a:t>appear.</a:t>
            </a:r>
          </a:p>
          <a:p>
            <a:r>
              <a:rPr lang="en-US" dirty="0" smtClean="0"/>
              <a:t>Enter a NEW_METHOD name in the pop-up box window in the blank field.</a:t>
            </a:r>
            <a:endParaRPr 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 clicking, a pop-up window will </a:t>
            </a:r>
            <a:r>
              <a:rPr lang="en-US" dirty="0" smtClean="0"/>
              <a:t>appear</a:t>
            </a:r>
            <a:endParaRPr lang="en-US" dirty="0"/>
          </a:p>
        </p:txBody>
      </p:sp>
      <p:pic>
        <p:nvPicPr>
          <p:cNvPr id="235522" name="Picture 2" descr="C:\Users\UJWAL P GOWDRU\Desktop\pop-up box.jpg"/>
          <p:cNvPicPr>
            <a:picLocks noGrp="1" noChangeAspect="1" noChangeArrowheads="1"/>
          </p:cNvPicPr>
          <p:nvPr>
            <p:ph idx="1"/>
          </p:nvPr>
        </p:nvPicPr>
        <p:blipFill>
          <a:blip r:embed="rId2"/>
          <a:srcRect/>
          <a:stretch>
            <a:fillRect/>
          </a:stretch>
        </p:blipFill>
        <p:spPr bwMode="auto">
          <a:xfrm>
            <a:off x="0" y="1676400"/>
            <a:ext cx="9144000" cy="5181599"/>
          </a:xfrm>
          <a:prstGeom prst="rect">
            <a:avLst/>
          </a:prstGeom>
          <a:noFill/>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endParaRPr lang="en-US" dirty="0"/>
          </a:p>
        </p:txBody>
      </p:sp>
      <p:sp>
        <p:nvSpPr>
          <p:cNvPr id="4" name="Rectangle 3"/>
          <p:cNvSpPr/>
          <p:nvPr/>
        </p:nvSpPr>
        <p:spPr>
          <a:xfrm>
            <a:off x="1676400" y="533400"/>
            <a:ext cx="4572000" cy="523220"/>
          </a:xfrm>
          <a:prstGeom prst="rect">
            <a:avLst/>
          </a:prstGeom>
        </p:spPr>
        <p:txBody>
          <a:bodyPr wrap="square">
            <a:spAutoFit/>
          </a:bodyPr>
          <a:lstStyle/>
          <a:p>
            <a:r>
              <a:rPr lang="en-US" sz="2800" dirty="0" smtClean="0"/>
              <a:t>Now click on OK.</a:t>
            </a:r>
            <a:endParaRPr lang="en-US" sz="2800" dirty="0"/>
          </a:p>
        </p:txBody>
      </p:sp>
      <p:pic>
        <p:nvPicPr>
          <p:cNvPr id="236546" name="Picture 2" descr="C:\Users\UJWAL P GOWDRU\Desktop\OK.jpg"/>
          <p:cNvPicPr>
            <a:picLocks noGrp="1" noChangeAspect="1" noChangeArrowheads="1"/>
          </p:cNvPicPr>
          <p:nvPr>
            <p:ph idx="1"/>
          </p:nvPr>
        </p:nvPicPr>
        <p:blipFill>
          <a:blip r:embed="rId2"/>
          <a:srcRect/>
          <a:stretch>
            <a:fillRect/>
          </a:stretch>
        </p:blipFill>
        <p:spPr bwMode="auto">
          <a:xfrm>
            <a:off x="0" y="1295400"/>
            <a:ext cx="9144000" cy="5562600"/>
          </a:xfrm>
          <a:prstGeom prst="rect">
            <a:avLst/>
          </a:prstGeom>
          <a:noFill/>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Then if there are any variables in you code segment then all those were automatically shown as variables in the method signature.</a:t>
            </a:r>
            <a:endParaRPr lang="en-US" dirty="0"/>
          </a:p>
        </p:txBody>
      </p:sp>
      <p:pic>
        <p:nvPicPr>
          <p:cNvPr id="237570" name="Picture 2" descr="C:\Users\UJWAL P GOWDRU\Desktop\METHOD SIGNATURE.jpg"/>
          <p:cNvPicPr>
            <a:picLocks noChangeAspect="1" noChangeArrowheads="1"/>
          </p:cNvPicPr>
          <p:nvPr/>
        </p:nvPicPr>
        <p:blipFill>
          <a:blip r:embed="rId2"/>
          <a:srcRect/>
          <a:stretch>
            <a:fillRect/>
          </a:stretch>
        </p:blipFill>
        <p:spPr bwMode="auto">
          <a:xfrm>
            <a:off x="0" y="3352800"/>
            <a:ext cx="9144000" cy="333375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effectLst/>
              </a:rPr>
              <a:t>Which versions of .NET are available</a:t>
            </a:r>
            <a:r>
              <a:rPr lang="en-US" sz="3200" dirty="0" smtClean="0">
                <a:effectLst/>
              </a:rPr>
              <a:t>?</a:t>
            </a:r>
            <a:endParaRPr lang="en-US" sz="3200" dirty="0"/>
          </a:p>
        </p:txBody>
      </p:sp>
      <p:sp>
        <p:nvSpPr>
          <p:cNvPr id="3" name="Content Placeholder 2"/>
          <p:cNvSpPr>
            <a:spLocks noGrp="1"/>
          </p:cNvSpPr>
          <p:nvPr>
            <p:ph idx="1"/>
          </p:nvPr>
        </p:nvSpPr>
        <p:spPr/>
        <p:txBody>
          <a:bodyPr/>
          <a:lstStyle/>
          <a:p>
            <a:pPr marL="457200" lvl="0" indent="-457200" algn="just">
              <a:buFont typeface="+mj-lt"/>
              <a:buAutoNum type="arabicPeriod"/>
            </a:pPr>
            <a:r>
              <a:rPr lang="en-US" sz="2000" b="0" dirty="0">
                <a:effectLst/>
                <a:latin typeface="Times New Roman" pitchFamily="18" charset="0"/>
                <a:cs typeface="Times New Roman" pitchFamily="18" charset="0"/>
              </a:rPr>
              <a:t>.NET Framework 1.0</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1.1 (comes installed in Windows Server 2003)</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2.0 (comes installed in Windows Server 2003, 2003 R2, 2008 SP2 and 2008 R2 SP1)</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3.0 (comes installed in Windows Vista and Server 2008 SP2 and 2008 R2 SP1)</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3.5 (comes installed in Windows 7 and Server 2008 R2 SP1)</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4.0</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4.5 (comes installed in Windows 8 and Server 2012)</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4.5.1 (comes installed in Windows 8.1 and Server 2012 R2)</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4.5.2</a:t>
            </a:r>
          </a:p>
          <a:p>
            <a:pPr marL="457200" lvl="0" indent="-457200" algn="just">
              <a:buFont typeface="+mj-lt"/>
              <a:buAutoNum type="arabicPeriod"/>
            </a:pPr>
            <a:r>
              <a:rPr lang="en-US" sz="2000" b="0" dirty="0">
                <a:effectLst/>
                <a:latin typeface="Times New Roman" pitchFamily="18" charset="0"/>
                <a:cs typeface="Times New Roman" pitchFamily="18" charset="0"/>
              </a:rPr>
              <a:t>.NET Framework 4.6 (comes installed in Windows 10 and Server 2016)</a:t>
            </a:r>
          </a:p>
          <a:p>
            <a:pPr marL="457200" indent="-457200" algn="just">
              <a:buFont typeface="+mj-lt"/>
              <a:buAutoNum type="arabicPeriod"/>
            </a:pPr>
            <a:endParaRPr lang="en-US" sz="2000" b="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1779421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Once the name of the code is confirmed, the new method will be created automatically.</a:t>
            </a:r>
            <a:br>
              <a:rPr lang="en-US" dirty="0" smtClean="0"/>
            </a:br>
            <a:r>
              <a:rPr lang="en-US" dirty="0" smtClean="0"/>
              <a:t/>
            </a:r>
            <a:br>
              <a:rPr lang="en-US" dirty="0" smtClean="0"/>
            </a:br>
            <a:r>
              <a:rPr lang="en-US" dirty="0" smtClean="0"/>
              <a:t>Now, a call to the new method replaces the extracted code block.</a:t>
            </a: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class designer</a:t>
            </a:r>
            <a:endParaRPr lang="en-US" dirty="0"/>
          </a:p>
        </p:txBody>
      </p:sp>
      <p:sp>
        <p:nvSpPr>
          <p:cNvPr id="3" name="Content Placeholder 2"/>
          <p:cNvSpPr>
            <a:spLocks noGrp="1"/>
          </p:cNvSpPr>
          <p:nvPr>
            <p:ph idx="1"/>
          </p:nvPr>
        </p:nvSpPr>
        <p:spPr/>
        <p:txBody>
          <a:bodyPr>
            <a:normAutofit/>
          </a:bodyPr>
          <a:lstStyle/>
          <a:p>
            <a:r>
              <a:rPr lang="en-US" dirty="0" smtClean="0"/>
              <a:t>The Class Designer utility allows you to view and modify the </a:t>
            </a:r>
            <a:r>
              <a:rPr lang="en-US" dirty="0" smtClean="0"/>
              <a:t>relationships of </a:t>
            </a:r>
            <a:r>
              <a:rPr lang="en-US" dirty="0" smtClean="0"/>
              <a:t>the types (classes, interfaces, structures, enumerations, and delegates) in your project</a:t>
            </a:r>
            <a:r>
              <a:rPr lang="en-US" dirty="0" smtClean="0"/>
              <a:t>.</a:t>
            </a:r>
          </a:p>
          <a:p>
            <a:r>
              <a:rPr lang="en-US" dirty="0" smtClean="0"/>
              <a:t>Using </a:t>
            </a:r>
            <a:r>
              <a:rPr lang="en-US" dirty="0" smtClean="0"/>
              <a:t>this tool</a:t>
            </a:r>
            <a:r>
              <a:rPr lang="en-US" dirty="0" smtClean="0"/>
              <a:t>, you are able to visually add (or remove) members to (or from) a type and have your </a:t>
            </a:r>
            <a:r>
              <a:rPr lang="en-US" dirty="0" smtClean="0"/>
              <a:t>modifications reflected </a:t>
            </a:r>
            <a:r>
              <a:rPr lang="en-US" dirty="0" smtClean="0"/>
              <a:t>in the corresponding C# file.</a:t>
            </a:r>
            <a:endParaRPr lang="en-US"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modify a given C# file, changes are reflected in</a:t>
            </a:r>
          </a:p>
          <a:p>
            <a:r>
              <a:rPr lang="en-US" dirty="0" smtClean="0"/>
              <a:t>the class diagram</a:t>
            </a:r>
            <a:r>
              <a:rPr lang="en-US" dirty="0" smtClean="0"/>
              <a:t>.</a:t>
            </a:r>
          </a:p>
          <a:p>
            <a:r>
              <a:rPr lang="en-US" dirty="0" smtClean="0"/>
              <a:t>To work with this aspect of Visual Studio 2005, the first step is to insert a new class diagram file.</a:t>
            </a:r>
          </a:p>
          <a:p>
            <a:r>
              <a:rPr lang="en-US" dirty="0" smtClean="0"/>
              <a:t>There are many ways to do so, one of which is to click the View Class Diagram button located </a:t>
            </a:r>
            <a:r>
              <a:rPr lang="en-US" dirty="0" smtClean="0"/>
              <a:t>on Solution </a:t>
            </a:r>
            <a:r>
              <a:rPr lang="en-US" dirty="0" smtClean="0"/>
              <a:t>Explorer’s right side</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8594" name="Picture 2"/>
          <p:cNvPicPr>
            <a:picLocks noGrp="1" noChangeAspect="1" noChangeArrowheads="1"/>
          </p:cNvPicPr>
          <p:nvPr>
            <p:ph idx="1"/>
          </p:nvPr>
        </p:nvPicPr>
        <p:blipFill>
          <a:blip r:embed="rId2"/>
          <a:srcRect/>
          <a:stretch>
            <a:fillRect/>
          </a:stretch>
        </p:blipFill>
        <p:spPr bwMode="auto">
          <a:xfrm>
            <a:off x="0" y="0"/>
            <a:ext cx="9144000"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latin typeface="Times New Roman" pitchFamily="18" charset="0"/>
                <a:cs typeface="Times New Roman" pitchFamily="18" charset="0"/>
              </a:rPr>
              <a:t>Once you do, you will find class icons that represent the classes in your current project. If </a:t>
            </a:r>
            <a:r>
              <a:rPr lang="en-US" sz="2400" dirty="0" smtClean="0">
                <a:latin typeface="Times New Roman" pitchFamily="18" charset="0"/>
                <a:cs typeface="Times New Roman" pitchFamily="18" charset="0"/>
              </a:rPr>
              <a:t>you click </a:t>
            </a:r>
            <a:r>
              <a:rPr lang="en-US" sz="2400" dirty="0" smtClean="0">
                <a:latin typeface="Times New Roman" pitchFamily="18" charset="0"/>
                <a:cs typeface="Times New Roman" pitchFamily="18" charset="0"/>
              </a:rPr>
              <a:t>the arrow image, you can show or hide the type’s members</a:t>
            </a:r>
            <a:endParaRPr lang="en-US" sz="2400" dirty="0">
              <a:latin typeface="Times New Roman" pitchFamily="18" charset="0"/>
              <a:cs typeface="Times New Roman" pitchFamily="18" charset="0"/>
            </a:endParaRPr>
          </a:p>
        </p:txBody>
      </p:sp>
      <p:pic>
        <p:nvPicPr>
          <p:cNvPr id="239618" name="Picture 2"/>
          <p:cNvPicPr>
            <a:picLocks noGrp="1" noChangeAspect="1" noChangeArrowheads="1"/>
          </p:cNvPicPr>
          <p:nvPr>
            <p:ph idx="1"/>
          </p:nvPr>
        </p:nvPicPr>
        <p:blipFill>
          <a:blip r:embed="rId2"/>
          <a:srcRect/>
          <a:stretch>
            <a:fillRect/>
          </a:stretch>
        </p:blipFill>
        <p:spPr bwMode="auto">
          <a:xfrm>
            <a:off x="0" y="167640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The Class Details window not only shows you </a:t>
            </a:r>
            <a:r>
              <a:rPr lang="en-US" dirty="0" smtClean="0"/>
              <a:t>the details </a:t>
            </a:r>
            <a:r>
              <a:rPr lang="en-US" dirty="0" smtClean="0"/>
              <a:t>of the currently selected item in the </a:t>
            </a:r>
            <a:r>
              <a:rPr lang="en-US" dirty="0" smtClean="0"/>
              <a:t>diagram.</a:t>
            </a:r>
          </a:p>
          <a:p>
            <a:pPr algn="just"/>
            <a:r>
              <a:rPr lang="en-US" dirty="0" smtClean="0"/>
              <a:t>But </a:t>
            </a:r>
            <a:r>
              <a:rPr lang="en-US" dirty="0" smtClean="0"/>
              <a:t>also allows you to modify existing </a:t>
            </a:r>
            <a:r>
              <a:rPr lang="en-US" dirty="0" smtClean="0"/>
              <a:t>members and </a:t>
            </a:r>
            <a:r>
              <a:rPr lang="en-US" dirty="0" smtClean="0"/>
              <a:t>insert new members on the </a:t>
            </a:r>
            <a:r>
              <a:rPr lang="en-US" dirty="0" smtClean="0"/>
              <a:t>fly.</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0642" name="Picture 2"/>
          <p:cNvPicPr>
            <a:picLocks noGrp="1" noChangeAspect="1" noChangeArrowheads="1"/>
          </p:cNvPicPr>
          <p:nvPr>
            <p:ph idx="1"/>
          </p:nvPr>
        </p:nvPicPr>
        <p:blipFill>
          <a:blip r:embed="rId2"/>
          <a:srcRect/>
          <a:stretch>
            <a:fillRect/>
          </a:stretch>
        </p:blipFill>
        <p:spPr bwMode="auto">
          <a:xfrm>
            <a:off x="0" y="1676400"/>
            <a:ext cx="9144000" cy="5181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Designer Toolbox</a:t>
            </a:r>
            <a:endParaRPr lang="en-US" dirty="0"/>
          </a:p>
        </p:txBody>
      </p:sp>
      <p:sp>
        <p:nvSpPr>
          <p:cNvPr id="3" name="Content Placeholder 2"/>
          <p:cNvSpPr>
            <a:spLocks noGrp="1"/>
          </p:cNvSpPr>
          <p:nvPr>
            <p:ph idx="1"/>
          </p:nvPr>
        </p:nvSpPr>
        <p:spPr/>
        <p:txBody>
          <a:bodyPr/>
          <a:lstStyle/>
          <a:p>
            <a:r>
              <a:rPr lang="en-US" dirty="0" smtClean="0"/>
              <a:t>allows you to insert new types into your </a:t>
            </a:r>
            <a:r>
              <a:rPr lang="en-US" dirty="0" smtClean="0"/>
              <a:t>project (and </a:t>
            </a:r>
            <a:r>
              <a:rPr lang="en-US" dirty="0" smtClean="0"/>
              <a:t>create relationships between these types) visually</a:t>
            </a:r>
            <a:r>
              <a:rPr lang="en-US" dirty="0" smtClean="0"/>
              <a:t>.</a:t>
            </a:r>
          </a:p>
          <a:p>
            <a:endParaRPr lang="en-US" dirty="0"/>
          </a:p>
        </p:txBody>
      </p:sp>
      <p:pic>
        <p:nvPicPr>
          <p:cNvPr id="241666" name="Picture 2"/>
          <p:cNvPicPr>
            <a:picLocks noChangeAspect="1" noChangeArrowheads="1"/>
          </p:cNvPicPr>
          <p:nvPr/>
        </p:nvPicPr>
        <p:blipFill>
          <a:blip r:embed="rId2"/>
          <a:srcRect/>
          <a:stretch>
            <a:fillRect/>
          </a:stretch>
        </p:blipFill>
        <p:spPr bwMode="auto">
          <a:xfrm>
            <a:off x="152400" y="3352801"/>
            <a:ext cx="8991600"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Adding a field with the Class Details window</a:t>
            </a:r>
            <a:endParaRPr lang="en-US" dirty="0"/>
          </a:p>
        </p:txBody>
      </p:sp>
      <p:pic>
        <p:nvPicPr>
          <p:cNvPr id="242690" name="Picture 2"/>
          <p:cNvPicPr>
            <a:picLocks noGrp="1" noChangeAspect="1" noChangeArrowheads="1"/>
          </p:cNvPicPr>
          <p:nvPr>
            <p:ph idx="1"/>
          </p:nvPr>
        </p:nvPicPr>
        <p:blipFill>
          <a:blip r:embed="rId2"/>
          <a:srcRect/>
          <a:stretch>
            <a:fillRect/>
          </a:stretch>
        </p:blipFill>
        <p:spPr bwMode="auto">
          <a:xfrm>
            <a:off x="0" y="1600200"/>
            <a:ext cx="9144000" cy="5257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Working with csc.exe Response Files</a:t>
            </a:r>
            <a:endParaRPr lang="en-US" dirty="0"/>
          </a:p>
        </p:txBody>
      </p:sp>
      <p:sp>
        <p:nvSpPr>
          <p:cNvPr id="3" name="Content Placeholder 2"/>
          <p:cNvSpPr>
            <a:spLocks noGrp="1"/>
          </p:cNvSpPr>
          <p:nvPr>
            <p:ph idx="1"/>
          </p:nvPr>
        </p:nvSpPr>
        <p:spPr/>
        <p:txBody>
          <a:bodyPr>
            <a:normAutofit/>
          </a:bodyPr>
          <a:lstStyle/>
          <a:p>
            <a:pPr>
              <a:buNone/>
            </a:pPr>
            <a:r>
              <a:rPr lang="en-US" b="1" dirty="0" smtClean="0">
                <a:latin typeface="Times New Roman" pitchFamily="18" charset="0"/>
                <a:cs typeface="Times New Roman" pitchFamily="18" charset="0"/>
              </a:rPr>
              <a:t>Response files in C#: </a:t>
            </a:r>
          </a:p>
          <a:p>
            <a:pPr algn="just"/>
            <a:r>
              <a:rPr lang="en-US" dirty="0" smtClean="0"/>
              <a:t>write any .NET application it will always add some of the assemblies by default. </a:t>
            </a:r>
          </a:p>
          <a:p>
            <a:pPr algn="just"/>
            <a:r>
              <a:rPr lang="en-US" dirty="0" smtClean="0"/>
              <a:t>How will this happen? </a:t>
            </a:r>
          </a:p>
          <a:p>
            <a:pPr algn="just"/>
            <a:r>
              <a:rPr lang="en-US" dirty="0" smtClean="0"/>
              <a:t>Most of them think about the probable answer is GAC[Shared Assemblies]. </a:t>
            </a:r>
          </a:p>
          <a:p>
            <a:pPr algn="just"/>
            <a:r>
              <a:rPr lang="en-US" dirty="0" smtClean="0"/>
              <a:t>But actual answer is completely different. The answer is a response file.</a:t>
            </a:r>
            <a:endParaRPr lang="en-US" b="1"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b="1" dirty="0" smtClean="0"/>
              <a:t>The .NET Solution</a:t>
            </a:r>
            <a:endParaRPr lang="en-US" b="1" dirty="0"/>
          </a:p>
        </p:txBody>
      </p:sp>
      <p:sp>
        <p:nvSpPr>
          <p:cNvPr id="3" name="Content Placeholder 2"/>
          <p:cNvSpPr>
            <a:spLocks noGrp="1"/>
          </p:cNvSpPr>
          <p:nvPr>
            <p:ph idx="1"/>
          </p:nvPr>
        </p:nvSpPr>
        <p:spPr>
          <a:xfrm>
            <a:off x="457200" y="914400"/>
            <a:ext cx="8229600" cy="5211763"/>
          </a:xfrm>
        </p:spPr>
        <p:txBody>
          <a:bodyPr>
            <a:normAutofit fontScale="85000" lnSpcReduction="10000"/>
          </a:bodyPr>
          <a:lstStyle/>
          <a:p>
            <a:pPr marL="0" indent="0">
              <a:buNone/>
            </a:pPr>
            <a:r>
              <a:rPr lang="en-US" b="1" dirty="0"/>
              <a:t>What does </a:t>
            </a:r>
            <a:r>
              <a:rPr lang="en-US" b="1" i="1" dirty="0"/>
              <a:t>.NET Framework (.NET)</a:t>
            </a:r>
            <a:r>
              <a:rPr lang="en-US" b="1" dirty="0"/>
              <a:t> mean</a:t>
            </a:r>
            <a:r>
              <a:rPr lang="en-US" b="1" dirty="0" smtClean="0"/>
              <a:t>?</a:t>
            </a:r>
          </a:p>
          <a:p>
            <a:pPr algn="just"/>
            <a:r>
              <a:rPr lang="en-US" sz="2800" dirty="0" smtClean="0">
                <a:latin typeface="Times New Roman" pitchFamily="18" charset="0"/>
                <a:cs typeface="Times New Roman" pitchFamily="18" charset="0"/>
              </a:rPr>
              <a:t>It is </a:t>
            </a:r>
            <a:r>
              <a:rPr lang="en-US" sz="2800" dirty="0">
                <a:latin typeface="Times New Roman" pitchFamily="18" charset="0"/>
                <a:cs typeface="Times New Roman" pitchFamily="18" charset="0"/>
              </a:rPr>
              <a:t>a software development framework from Microsoft</a:t>
            </a:r>
            <a:r>
              <a:rPr lang="en-US" sz="2800" dirty="0" smtClean="0">
                <a:latin typeface="Times New Roman" pitchFamily="18" charset="0"/>
                <a:cs typeface="Times New Roman" pitchFamily="18" charset="0"/>
              </a:rPr>
              <a:t>.</a:t>
            </a:r>
          </a:p>
          <a:p>
            <a:pPr algn="just"/>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It provides a controlled programming environment where software can be developed, installed and executed on Windows-based operating systems. </a:t>
            </a:r>
            <a:endParaRPr lang="en-US" sz="2800" dirty="0" smtClean="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The .NET Framework is a new and innovative platform created by Microsoft for developing applications.  </a:t>
            </a:r>
          </a:p>
          <a:p>
            <a:pPr algn="just"/>
            <a:r>
              <a:rPr lang="en-US" sz="2800" dirty="0">
                <a:latin typeface="Times New Roman" pitchFamily="18" charset="0"/>
                <a:cs typeface="Times New Roman" pitchFamily="18" charset="0"/>
              </a:rPr>
              <a:t>A programming infrastructure created by Microsoft for building, deploying, and running applications and services that use .NET technologies, such as desktop applications and Web services</a:t>
            </a:r>
            <a:r>
              <a:rPr lang="en-US" sz="2800" dirty="0" smtClean="0">
                <a:latin typeface="Times New Roman" pitchFamily="18" charset="0"/>
                <a:cs typeface="Times New Roman" pitchFamily="18" charset="0"/>
              </a:rPr>
              <a:t>.</a:t>
            </a:r>
          </a:p>
          <a:p>
            <a:pPr algn="just"/>
            <a:r>
              <a:rPr lang="en-US" sz="2800" dirty="0" smtClean="0">
                <a:latin typeface="Times New Roman" pitchFamily="18" charset="0"/>
                <a:cs typeface="Times New Roman" pitchFamily="18" charset="0"/>
              </a:rPr>
              <a:t>.NET </a:t>
            </a:r>
            <a:r>
              <a:rPr lang="en-US" sz="2800" dirty="0">
                <a:latin typeface="Times New Roman" pitchFamily="18" charset="0"/>
                <a:cs typeface="Times New Roman" pitchFamily="18" charset="0"/>
              </a:rPr>
              <a:t>framework is an integrated component of windows operating system that supports development and execution of next generation applications, Windows store apps and services.</a:t>
            </a:r>
          </a:p>
          <a:p>
            <a:pPr algn="just"/>
            <a:endParaRPr lang="en-US" sz="2600" dirty="0">
              <a:latin typeface="Times New Roman" pitchFamily="18" charset="0"/>
              <a:cs typeface="Times New Roman" pitchFamily="18" charset="0"/>
            </a:endParaRPr>
          </a:p>
          <a:p>
            <a:pPr algn="just"/>
            <a:endParaRPr lang="en-US" sz="2600" dirty="0">
              <a:latin typeface="Times New Roman" pitchFamily="18" charset="0"/>
              <a:cs typeface="Times New Roman" pitchFamily="18" charset="0"/>
            </a:endParaRPr>
          </a:p>
          <a:p>
            <a:endParaRPr lang="en-US" b="1" dirty="0"/>
          </a:p>
          <a:p>
            <a:endParaRPr lang="en-US" dirty="0"/>
          </a:p>
        </p:txBody>
      </p:sp>
    </p:spTree>
    <p:extLst>
      <p:ext uri="{BB962C8B-B14F-4D97-AF65-F5344CB8AC3E}">
        <p14:creationId xmlns:p14="http://schemas.microsoft.com/office/powerpoint/2010/main" xmlns="" val="4287753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effectLst/>
                <a:hlinkClick r:id="rId2"/>
              </a:rPr>
              <a:t>Type of .NET </a:t>
            </a:r>
            <a:r>
              <a:rPr lang="en-IN" u="sng" dirty="0" smtClean="0">
                <a:effectLst/>
                <a:hlinkClick r:id="rId2"/>
              </a:rPr>
              <a:t>Languages</a:t>
            </a:r>
            <a:endParaRPr lang="en-US" dirty="0"/>
          </a:p>
        </p:txBody>
      </p:sp>
      <p:sp>
        <p:nvSpPr>
          <p:cNvPr id="3" name="Content Placeholder 2"/>
          <p:cNvSpPr>
            <a:spLocks noGrp="1"/>
          </p:cNvSpPr>
          <p:nvPr>
            <p:ph idx="1"/>
          </p:nvPr>
        </p:nvSpPr>
        <p:spPr/>
        <p:txBody>
          <a:bodyPr/>
          <a:lstStyle/>
          <a:p>
            <a:r>
              <a:rPr lang="en-US" dirty="0">
                <a:effectLst/>
              </a:rPr>
              <a:t>The .NET Framework was developed so that it could support a theoretically infinite number of development languages. Currently, more than 20 development languages work with the .NET Framework.</a:t>
            </a:r>
          </a:p>
          <a:p>
            <a:pPr marL="514350" lvl="0" indent="-514350">
              <a:buFont typeface="+mj-lt"/>
              <a:buAutoNum type="arabicPeriod"/>
            </a:pPr>
            <a:r>
              <a:rPr lang="en-IN" sz="2700" b="0" dirty="0">
                <a:effectLst/>
              </a:rPr>
              <a:t>VC++</a:t>
            </a:r>
            <a:endParaRPr lang="en-US" sz="2700" b="0" dirty="0">
              <a:effectLst/>
            </a:endParaRPr>
          </a:p>
          <a:p>
            <a:pPr marL="514350" lvl="0" indent="-514350">
              <a:buFont typeface="+mj-lt"/>
              <a:buAutoNum type="arabicPeriod"/>
            </a:pPr>
            <a:r>
              <a:rPr lang="en-IN" sz="2700" b="0" dirty="0">
                <a:effectLst/>
              </a:rPr>
              <a:t>VB.NET</a:t>
            </a:r>
            <a:endParaRPr lang="en-US" sz="2700" b="0" dirty="0">
              <a:effectLst/>
            </a:endParaRPr>
          </a:p>
          <a:p>
            <a:pPr marL="514350" lvl="0" indent="-514350">
              <a:buFont typeface="+mj-lt"/>
              <a:buAutoNum type="arabicPeriod"/>
            </a:pPr>
            <a:r>
              <a:rPr lang="en-IN" sz="2700" b="0" dirty="0">
                <a:effectLst/>
              </a:rPr>
              <a:t>C#</a:t>
            </a:r>
            <a:endParaRPr lang="en-US" sz="2700" b="0" dirty="0">
              <a:effectLst/>
            </a:endParaRPr>
          </a:p>
          <a:p>
            <a:pPr marL="514350" lvl="0" indent="-514350">
              <a:buFont typeface="+mj-lt"/>
              <a:buAutoNum type="arabicPeriod"/>
            </a:pPr>
            <a:r>
              <a:rPr lang="en-IN" sz="2700" b="0" dirty="0">
                <a:effectLst/>
              </a:rPr>
              <a:t>J#</a:t>
            </a:r>
            <a:endParaRPr lang="en-US" sz="2700" b="0" dirty="0">
              <a:effectLst/>
            </a:endParaRPr>
          </a:p>
          <a:p>
            <a:pPr marL="514350" lvl="0" indent="-514350">
              <a:buFont typeface="+mj-lt"/>
              <a:buAutoNum type="arabicPeriod"/>
            </a:pPr>
            <a:r>
              <a:rPr lang="en-IN" sz="2700" b="0" dirty="0" err="1">
                <a:effectLst/>
              </a:rPr>
              <a:t>JScript</a:t>
            </a:r>
            <a:r>
              <a:rPr lang="en-IN" sz="2700" b="0" dirty="0">
                <a:effectLst/>
              </a:rPr>
              <a:t> .NET</a:t>
            </a:r>
            <a:endParaRPr lang="en-US" sz="2700"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xmlns="" val="243188440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response file (.</a:t>
            </a:r>
            <a:r>
              <a:rPr lang="en-US" dirty="0" err="1" smtClean="0"/>
              <a:t>rsp</a:t>
            </a:r>
            <a:r>
              <a:rPr lang="en-US" dirty="0" smtClean="0"/>
              <a:t>) file?</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A response file is a text file.</a:t>
            </a:r>
          </a:p>
          <a:p>
            <a:pPr algn="just"/>
            <a:r>
              <a:rPr lang="en-US" dirty="0" smtClean="0">
                <a:latin typeface="Times New Roman" pitchFamily="18" charset="0"/>
                <a:cs typeface="Times New Roman" pitchFamily="18" charset="0"/>
              </a:rPr>
              <a:t>It tells the compiler what are the command line switches to be added. </a:t>
            </a:r>
          </a:p>
          <a:p>
            <a:pPr algn="just"/>
            <a:r>
              <a:rPr lang="en-US" dirty="0" smtClean="0">
                <a:latin typeface="Times New Roman" pitchFamily="18" charset="0"/>
                <a:cs typeface="Times New Roman" pitchFamily="18" charset="0"/>
              </a:rPr>
              <a:t>When you execute CSC.exe, the compiler opens response files and uses any switches that are specified in them as though the switches were passed to CSC.exe on the command line.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When you install the .NET Framework, it installs a default global CSC.rsp file.</a:t>
            </a:r>
          </a:p>
          <a:p>
            <a:pPr algn="just"/>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%System-Root%\Microsoft.NET\Framework\</a:t>
            </a:r>
            <a:r>
              <a:rPr lang="en-US" sz="2400" b="1" dirty="0" err="1" smtClean="0">
                <a:latin typeface="Times New Roman" pitchFamily="18" charset="0"/>
                <a:cs typeface="Times New Roman" pitchFamily="18" charset="0"/>
              </a:rPr>
              <a:t>vX.X.X</a:t>
            </a:r>
            <a:endParaRPr lang="en-US" sz="2400" b="1"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directory</a:t>
            </a:r>
          </a:p>
          <a:p>
            <a:pPr algn="just"/>
            <a:r>
              <a:rPr lang="en-US" sz="24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(where X.X.X is the version of the .</a:t>
            </a:r>
            <a:r>
              <a:rPr lang="en-US" dirty="0" err="1" smtClean="0">
                <a:latin typeface="Times New Roman" pitchFamily="18" charset="0"/>
                <a:cs typeface="Times New Roman" pitchFamily="18" charset="0"/>
              </a:rPr>
              <a:t>NETFramework</a:t>
            </a:r>
            <a:r>
              <a:rPr lang="en-US" dirty="0" smtClean="0">
                <a:latin typeface="Times New Roman" pitchFamily="18" charset="0"/>
                <a:cs typeface="Times New Roman" pitchFamily="18" charset="0"/>
              </a:rPr>
              <a:t> you have installed). </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fontAlgn="base"/>
            <a:r>
              <a:rPr lang="en-US" dirty="0" smtClean="0">
                <a:latin typeface="Times New Roman" pitchFamily="18" charset="0"/>
                <a:cs typeface="Times New Roman" pitchFamily="18" charset="0"/>
              </a:rPr>
              <a:t>This file contains command-line options that the c# command line compiler (CSC) will process as part of every compilation, unless the “/</a:t>
            </a:r>
            <a:r>
              <a:rPr lang="en-US" dirty="0" err="1" smtClean="0">
                <a:latin typeface="Times New Roman" pitchFamily="18" charset="0"/>
                <a:cs typeface="Times New Roman" pitchFamily="18" charset="0"/>
              </a:rPr>
              <a:t>noconfig</a:t>
            </a:r>
            <a:r>
              <a:rPr lang="en-US" dirty="0" smtClean="0">
                <a:latin typeface="Times New Roman" pitchFamily="18" charset="0"/>
                <a:cs typeface="Times New Roman" pitchFamily="18" charset="0"/>
              </a:rPr>
              <a:t>” option is specified.</a:t>
            </a:r>
          </a:p>
          <a:p>
            <a:pPr algn="just" fontAlgn="base"/>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C# compiler supports the use of response files C# response files contain all the instructions to be used during the compilation of your current build. </a:t>
            </a:r>
          </a:p>
          <a:p>
            <a:pPr algn="just"/>
            <a:r>
              <a:rPr lang="en-US" dirty="0" smtClean="0">
                <a:latin typeface="Times New Roman" pitchFamily="18" charset="0"/>
                <a:cs typeface="Times New Roman" pitchFamily="18" charset="0"/>
              </a:rPr>
              <a:t>By convention, these files end in a *.rsp (response) extension.  </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algn="just">
              <a:lnSpc>
                <a:spcPct val="170000"/>
              </a:lnSpc>
            </a:pPr>
            <a:r>
              <a:rPr lang="en-US" dirty="0" smtClean="0">
                <a:latin typeface="Times New Roman" pitchFamily="18" charset="0"/>
                <a:cs typeface="Times New Roman" pitchFamily="18" charset="0"/>
              </a:rPr>
              <a:t>Assume  that  you  have  created  a  response   file  named  Test.rsp   that  contains  the following arguments (comments are denoted with the #):</a:t>
            </a:r>
          </a:p>
          <a:p>
            <a:pPr algn="just">
              <a:lnSpc>
                <a:spcPct val="170000"/>
              </a:lnSpc>
            </a:pPr>
            <a:r>
              <a:rPr lang="en-US" b="1" dirty="0" smtClean="0">
                <a:latin typeface="Times New Roman" pitchFamily="18" charset="0"/>
                <a:cs typeface="Times New Roman" pitchFamily="18" charset="0"/>
              </a:rPr>
              <a:t># This is the response file for the TestApp.exe  of example</a:t>
            </a:r>
          </a:p>
          <a:p>
            <a:pPr algn="just">
              <a:lnSpc>
                <a:spcPct val="170000"/>
              </a:lnSpc>
            </a:pPr>
            <a:r>
              <a:rPr lang="en-US" b="1" dirty="0" smtClean="0">
                <a:latin typeface="Times New Roman" pitchFamily="18" charset="0"/>
                <a:cs typeface="Times New Roman" pitchFamily="18" charset="0"/>
              </a:rPr>
              <a:t># External assembly references.</a:t>
            </a:r>
          </a:p>
          <a:p>
            <a:pPr algn="just">
              <a:lnSpc>
                <a:spcPct val="170000"/>
              </a:lnSpc>
            </a:pPr>
            <a:r>
              <a:rPr lang="en-US" b="1" dirty="0" smtClean="0">
                <a:latin typeface="Times New Roman" pitchFamily="18" charset="0"/>
                <a:cs typeface="Times New Roman" pitchFamily="18" charset="0"/>
              </a:rPr>
              <a:t>/r:System.Windows.Forms.dll</a:t>
            </a:r>
          </a:p>
          <a:p>
            <a:pPr algn="just">
              <a:lnSpc>
                <a:spcPct val="170000"/>
              </a:lnSpc>
            </a:pPr>
            <a:r>
              <a:rPr lang="en-US" b="1" dirty="0" smtClean="0">
                <a:latin typeface="Times New Roman" pitchFamily="18" charset="0"/>
                <a:cs typeface="Times New Roman" pitchFamily="18" charset="0"/>
              </a:rPr>
              <a:t># output and files to compile (using wildcard syntax).</a:t>
            </a:r>
          </a:p>
          <a:p>
            <a:pPr algn="just">
              <a:lnSpc>
                <a:spcPct val="170000"/>
              </a:lnSpc>
            </a:pP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target:exe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out:Test.exe</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cs</a:t>
            </a:r>
            <a:endParaRPr lang="en-US" b="1"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4.0 version of the file contains the following switches</a:t>
            </a:r>
            <a:endParaRPr lang="en-US" dirty="0"/>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r>
              <a:rPr lang="en-US" dirty="0" smtClean="0">
                <a:latin typeface="Times New Roman" pitchFamily="18" charset="0"/>
                <a:cs typeface="Times New Roman" pitchFamily="18" charset="0"/>
              </a:rPr>
              <a:t># This file contains command-line options that the C# command line compiler (CSC) will process as part of every compilation, unless the "/</a:t>
            </a:r>
            <a:r>
              <a:rPr lang="en-US" dirty="0" err="1" smtClean="0">
                <a:latin typeface="Times New Roman" pitchFamily="18" charset="0"/>
                <a:cs typeface="Times New Roman" pitchFamily="18" charset="0"/>
              </a:rPr>
              <a:t>noconfig</a:t>
            </a:r>
            <a:r>
              <a:rPr lang="en-US" dirty="0" smtClean="0">
                <a:latin typeface="Times New Roman" pitchFamily="18" charset="0"/>
                <a:cs typeface="Times New Roman" pitchFamily="18" charset="0"/>
              </a:rPr>
              <a:t>" option # is specified.</a:t>
            </a:r>
          </a:p>
          <a:p>
            <a:pPr marL="514350" indent="-514350">
              <a:buNone/>
            </a:pP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/r:Accessibility.dll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/r:Microsoft.CSharp.dll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/r:System.Configuration.dll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/r:System.Configuration.Install.dll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/r:System.Core.dll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/r:System.Data.dll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/r:System.Data.DataSetExtensions.dll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/r:System.Data.Linq.dll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/r:System.Deployment.dll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/r:System.Device.dll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/r:System.DirectoryServices.dll</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20000"/>
          </a:bodyPr>
          <a:lstStyle/>
          <a:p>
            <a:r>
              <a:rPr lang="en-US" dirty="0" smtClean="0"/>
              <a:t>/r:System.dll</a:t>
            </a:r>
            <a:br>
              <a:rPr lang="en-US" dirty="0" smtClean="0"/>
            </a:br>
            <a:r>
              <a:rPr lang="en-US" dirty="0" smtClean="0"/>
              <a:t>/r:System.Drawing.dll</a:t>
            </a:r>
            <a:br>
              <a:rPr lang="en-US" dirty="0" smtClean="0"/>
            </a:br>
            <a:r>
              <a:rPr lang="en-US" dirty="0" smtClean="0"/>
              <a:t>/r:System.EnterpriseServices.dll</a:t>
            </a:r>
            <a:br>
              <a:rPr lang="en-US" dirty="0" smtClean="0"/>
            </a:br>
            <a:r>
              <a:rPr lang="en-US" dirty="0" smtClean="0"/>
              <a:t>/r:System.Management.dll</a:t>
            </a:r>
            <a:br>
              <a:rPr lang="en-US" dirty="0" smtClean="0"/>
            </a:br>
            <a:r>
              <a:rPr lang="en-US" dirty="0" smtClean="0"/>
              <a:t>/r:System.Messaging.dll</a:t>
            </a:r>
            <a:br>
              <a:rPr lang="en-US" dirty="0" smtClean="0"/>
            </a:br>
            <a:r>
              <a:rPr lang="en-US" dirty="0" smtClean="0"/>
              <a:t>/r:System.Numerics.dll</a:t>
            </a:r>
            <a:br>
              <a:rPr lang="en-US" dirty="0" smtClean="0"/>
            </a:br>
            <a:r>
              <a:rPr lang="en-US" dirty="0" smtClean="0"/>
              <a:t>/r:System.Runtime.Remoting.dll</a:t>
            </a:r>
            <a:br>
              <a:rPr lang="en-US" dirty="0" smtClean="0"/>
            </a:br>
            <a:r>
              <a:rPr lang="en-US" dirty="0" smtClean="0"/>
              <a:t>/r:System.Runtime.Serialization.dll</a:t>
            </a:r>
            <a:br>
              <a:rPr lang="en-US" dirty="0" smtClean="0"/>
            </a:br>
            <a:r>
              <a:rPr lang="en-US" dirty="0" smtClean="0"/>
              <a:t>/r:System.Runtime.Serialization.Formatters.Soap.dll</a:t>
            </a:r>
            <a:br>
              <a:rPr lang="en-US" dirty="0" smtClean="0"/>
            </a:br>
            <a:r>
              <a:rPr lang="en-US" dirty="0" smtClean="0"/>
              <a:t>/r:System.Security.dll</a:t>
            </a:r>
            <a:br>
              <a:rPr lang="en-US" dirty="0" smtClean="0"/>
            </a:br>
            <a:r>
              <a:rPr lang="en-US" dirty="0" smtClean="0"/>
              <a:t>/r:System.ServiceModel.dll</a:t>
            </a:r>
            <a:br>
              <a:rPr lang="en-US" dirty="0" smtClean="0"/>
            </a:br>
            <a:r>
              <a:rPr lang="en-US" dirty="0" smtClean="0"/>
              <a:t>/r:System.ServiceProcess.dll</a:t>
            </a:r>
            <a:br>
              <a:rPr lang="en-US" dirty="0" smtClean="0"/>
            </a:br>
            <a:r>
              <a:rPr lang="en-US" dirty="0" smtClean="0"/>
              <a:t>/r:System.Transactions.dll</a:t>
            </a:r>
            <a:br>
              <a:rPr lang="en-US" dirty="0" smtClean="0"/>
            </a:br>
            <a:r>
              <a:rPr lang="en-US" dirty="0" smtClean="0"/>
              <a:t>/r:System.Web.Services.dll</a:t>
            </a:r>
            <a:br>
              <a:rPr lang="en-US" dirty="0" smtClean="0"/>
            </a:br>
            <a:r>
              <a:rPr lang="en-US" dirty="0" smtClean="0"/>
              <a:t>/r:System.Windows.Forms.Dll</a:t>
            </a:r>
            <a:br>
              <a:rPr lang="en-US" dirty="0" smtClean="0"/>
            </a:br>
            <a:r>
              <a:rPr lang="en-US" dirty="0" smtClean="0"/>
              <a:t>/r:System.Xml.dll</a:t>
            </a:r>
            <a:br>
              <a:rPr lang="en-US" dirty="0" smtClean="0"/>
            </a:br>
            <a:r>
              <a:rPr lang="en-US" dirty="0" smtClean="0"/>
              <a:t>/r:System.Xml.Linq.dll</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dirty="0" smtClean="0">
                <a:latin typeface="Times New Roman" pitchFamily="18" charset="0"/>
                <a:cs typeface="Times New Roman" pitchFamily="18" charset="0"/>
              </a:rPr>
              <a:t>Assuming </a:t>
            </a:r>
            <a:r>
              <a:rPr lang="en-US" dirty="0" smtClean="0">
                <a:latin typeface="Times New Roman" pitchFamily="18" charset="0"/>
                <a:cs typeface="Times New Roman" pitchFamily="18" charset="0"/>
              </a:rPr>
              <a:t>this file is saved in the same directory as the C# source code files to be </a:t>
            </a:r>
            <a:r>
              <a:rPr lang="en-US" dirty="0" smtClean="0">
                <a:latin typeface="Times New Roman" pitchFamily="18" charset="0"/>
                <a:cs typeface="Times New Roman" pitchFamily="18" charset="0"/>
              </a:rPr>
              <a:t>compiled.</a:t>
            </a:r>
          </a:p>
          <a:p>
            <a:pPr algn="just"/>
            <a:r>
              <a:rPr lang="en-US" dirty="0" smtClean="0"/>
              <a:t>you </a:t>
            </a:r>
            <a:r>
              <a:rPr lang="en-US" dirty="0" smtClean="0"/>
              <a:t>are able to build your entire application use(note the use of the @ symbol):</a:t>
            </a:r>
          </a:p>
          <a:p>
            <a:r>
              <a:rPr lang="en-US" dirty="0" err="1" smtClean="0"/>
              <a:t>csc</a:t>
            </a:r>
            <a:r>
              <a:rPr lang="en-US" dirty="0" smtClean="0"/>
              <a:t> @</a:t>
            </a:r>
            <a:r>
              <a:rPr lang="en-US" dirty="0" err="1" smtClean="0"/>
              <a:t>Test.rsp</a:t>
            </a:r>
            <a:endParaRPr lang="en-US" dirty="0" smtClean="0"/>
          </a:p>
          <a:p>
            <a:r>
              <a:rPr lang="en-US" dirty="0" smtClean="0"/>
              <a:t>Also able to specify multiple *.rsp files as input ( </a:t>
            </a:r>
            <a:r>
              <a:rPr lang="en-US" dirty="0" err="1" smtClean="0"/>
              <a:t>csc</a:t>
            </a:r>
            <a:r>
              <a:rPr lang="en-US" dirty="0" smtClean="0"/>
              <a:t>@ firstFile.rsp @</a:t>
            </a:r>
            <a:r>
              <a:rPr lang="en-US" dirty="0" err="1" smtClean="0"/>
              <a:t>secondFile</a:t>
            </a:r>
            <a:r>
              <a:rPr lang="en-US" dirty="0" smtClean="0"/>
              <a:t>).</a:t>
            </a:r>
          </a:p>
          <a:p>
            <a:endParaRPr lang="en-US" dirty="0" smtClean="0"/>
          </a:p>
          <a:p>
            <a:endParaRPr 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3714" name="Picture 2" descr="C:\Users\UJWAL P GOWDRU\Desktop\hacking-presentation-basic-14-638.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effectLst/>
              </a:rPr>
              <a:t>Why should I install .NET on my computer</a:t>
            </a:r>
            <a:r>
              <a:rPr lang="en-US" sz="3200" dirty="0" smtClean="0">
                <a:effectLst/>
              </a:rPr>
              <a:t>?</a:t>
            </a:r>
            <a:endParaRPr lang="en-US" sz="3200" dirty="0"/>
          </a:p>
        </p:txBody>
      </p:sp>
      <p:sp>
        <p:nvSpPr>
          <p:cNvPr id="3" name="Content Placeholder 2"/>
          <p:cNvSpPr>
            <a:spLocks noGrp="1"/>
          </p:cNvSpPr>
          <p:nvPr>
            <p:ph idx="1"/>
          </p:nvPr>
        </p:nvSpPr>
        <p:spPr/>
        <p:txBody>
          <a:bodyPr/>
          <a:lstStyle/>
          <a:p>
            <a:pPr lvl="0" algn="just"/>
            <a:r>
              <a:rPr lang="en-IN" dirty="0">
                <a:effectLst/>
              </a:rPr>
              <a:t>Because many new software applications require .NET. </a:t>
            </a:r>
            <a:endParaRPr lang="en-IN" dirty="0" smtClean="0">
              <a:effectLst/>
            </a:endParaRPr>
          </a:p>
          <a:p>
            <a:pPr lvl="0" algn="just"/>
            <a:r>
              <a:rPr lang="en-IN" dirty="0" smtClean="0">
                <a:effectLst/>
              </a:rPr>
              <a:t>Having </a:t>
            </a:r>
            <a:r>
              <a:rPr lang="en-IN" dirty="0">
                <a:effectLst/>
              </a:rPr>
              <a:t>the </a:t>
            </a:r>
            <a:r>
              <a:rPr lang="en-IN" u="sng" dirty="0">
                <a:effectLst/>
                <a:hlinkClick r:id="rId2"/>
              </a:rPr>
              <a:t>latest version</a:t>
            </a:r>
            <a:r>
              <a:rPr lang="en-IN" dirty="0">
                <a:effectLst/>
              </a:rPr>
              <a:t> already installed on your computer enables you run new .NET applications immediately as they become available.</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506584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a:effectLst/>
                <a:latin typeface="Times New Roman" pitchFamily="18" charset="0"/>
                <a:cs typeface="Times New Roman" pitchFamily="18" charset="0"/>
              </a:rPr>
              <a:t>How do know if I already have .NET</a:t>
            </a:r>
            <a:r>
              <a:rPr lang="en-US" sz="3200" b="0" dirty="0" smtClean="0">
                <a:effectLst/>
                <a:latin typeface="Times New Roman" pitchFamily="18" charset="0"/>
                <a:cs typeface="Times New Roman" pitchFamily="18" charset="0"/>
              </a:rPr>
              <a:t>?</a:t>
            </a:r>
            <a:endParaRPr lang="en-US" sz="3200" b="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Click </a:t>
            </a:r>
            <a:r>
              <a:rPr lang="en-US" dirty="0"/>
              <a:t>Start on your Windows desktop.</a:t>
            </a:r>
          </a:p>
          <a:p>
            <a:pPr marL="514350" indent="-514350">
              <a:buFont typeface="+mj-lt"/>
              <a:buAutoNum type="arabicPeriod"/>
            </a:pPr>
            <a:r>
              <a:rPr lang="en-US" dirty="0" smtClean="0"/>
              <a:t>Select </a:t>
            </a:r>
            <a:r>
              <a:rPr lang="en-US" dirty="0"/>
              <a:t>Control Panel.</a:t>
            </a:r>
          </a:p>
          <a:p>
            <a:pPr marL="514350" indent="-514350">
              <a:buFont typeface="+mj-lt"/>
              <a:buAutoNum type="arabicPeriod"/>
            </a:pPr>
            <a:r>
              <a:rPr lang="en-US" dirty="0" smtClean="0"/>
              <a:t>Double-click </a:t>
            </a:r>
            <a:r>
              <a:rPr lang="en-US" dirty="0"/>
              <a:t>Add or Remove Programs.</a:t>
            </a:r>
          </a:p>
          <a:p>
            <a:pPr marL="514350" indent="-514350">
              <a:buFont typeface="+mj-lt"/>
              <a:buAutoNum type="arabicPeriod"/>
            </a:pPr>
            <a:r>
              <a:rPr lang="en-US" dirty="0" smtClean="0"/>
              <a:t>When </a:t>
            </a:r>
            <a:r>
              <a:rPr lang="en-US" dirty="0"/>
              <a:t>the Add/Remove window appears, scroll through the list of applications and try to find Microsoft .NET Framework. There you will see which versions of .NET are installed on your PC.</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xmlns="" val="1530259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What C# brings to the table</a:t>
            </a:r>
            <a:br>
              <a:rPr lang="en-US" sz="3200" b="1" dirty="0" smtClean="0">
                <a:latin typeface="Times New Roman" pitchFamily="18" charset="0"/>
                <a:cs typeface="Times New Roman" pitchFamily="18" charset="0"/>
              </a:rPr>
            </a:br>
            <a:r>
              <a:rPr lang="en-US" sz="3200" b="1" dirty="0" smtClean="0">
                <a:latin typeface="Times New Roman" pitchFamily="18" charset="0"/>
                <a:cs typeface="Times New Roman" pitchFamily="18" charset="0"/>
              </a:rPr>
              <a:t>(introduction to C#)</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dirty="0"/>
              <a:t>C# </a:t>
            </a:r>
            <a:r>
              <a:rPr lang="en-US" dirty="0" smtClean="0"/>
              <a:t>- pronounced </a:t>
            </a:r>
            <a:r>
              <a:rPr lang="en-US" b="1" dirty="0"/>
              <a:t>"C </a:t>
            </a:r>
            <a:r>
              <a:rPr lang="en-US" b="1" dirty="0" smtClean="0"/>
              <a:t>sharp“.</a:t>
            </a:r>
          </a:p>
          <a:p>
            <a:pPr algn="just"/>
            <a:r>
              <a:rPr lang="en-US" b="1" dirty="0" smtClean="0"/>
              <a:t>it </a:t>
            </a:r>
            <a:r>
              <a:rPr lang="en-US" dirty="0"/>
              <a:t>is a simple, modern, object-oriented, and type-safe programming language. </a:t>
            </a:r>
            <a:endParaRPr lang="en-US" dirty="0" smtClean="0"/>
          </a:p>
          <a:p>
            <a:pPr algn="just"/>
            <a:r>
              <a:rPr lang="en-US" dirty="0" smtClean="0"/>
              <a:t>It </a:t>
            </a:r>
            <a:r>
              <a:rPr lang="en-US" dirty="0"/>
              <a:t>will immediately be familiar to C and C++ programmers. </a:t>
            </a:r>
            <a:endParaRPr lang="en-US" dirty="0" smtClean="0"/>
          </a:p>
          <a:p>
            <a:pPr algn="just"/>
            <a:r>
              <a:rPr lang="en-US" dirty="0" smtClean="0"/>
              <a:t>C</a:t>
            </a:r>
            <a:r>
              <a:rPr lang="en-US" dirty="0"/>
              <a:t># combines the high productivity of Rapid Application Development (RAD) languages and the raw power of C++.</a:t>
            </a:r>
          </a:p>
        </p:txBody>
      </p:sp>
    </p:spTree>
    <p:extLst>
      <p:ext uri="{BB962C8B-B14F-4D97-AF65-F5344CB8AC3E}">
        <p14:creationId xmlns:p14="http://schemas.microsoft.com/office/powerpoint/2010/main" xmlns="" val="4119622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r>
              <a:rPr lang="en-US" dirty="0"/>
              <a:t>C# is a simple, modern, general-purpose, object-oriented programming language developed by Microsoft within its .NET initiative led by Anders Hejlsberg.</a:t>
            </a:r>
          </a:p>
          <a:p>
            <a:pPr lvl="0" algn="just"/>
            <a:r>
              <a:rPr lang="en-US" dirty="0" smtClean="0"/>
              <a:t>C# developed </a:t>
            </a:r>
            <a:r>
              <a:rPr lang="en-US" dirty="0"/>
              <a:t>by Microsoft and approved by European Computer Manufacturers Association (ECMA) and International Standards Organization (ISO).</a:t>
            </a:r>
          </a:p>
          <a:p>
            <a:endParaRPr lang="en-US" dirty="0"/>
          </a:p>
        </p:txBody>
      </p:sp>
    </p:spTree>
    <p:extLst>
      <p:ext uri="{BB962C8B-B14F-4D97-AF65-F5344CB8AC3E}">
        <p14:creationId xmlns:p14="http://schemas.microsoft.com/office/powerpoint/2010/main" xmlns="" val="1079833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lgn="just"/>
            <a:r>
              <a:rPr lang="en-US" dirty="0"/>
              <a:t>C# is designed for Common Language Infrastructure (CLI</a:t>
            </a:r>
            <a:r>
              <a:rPr lang="en-US" dirty="0" smtClean="0"/>
              <a:t>).</a:t>
            </a:r>
          </a:p>
          <a:p>
            <a:pPr lvl="0" algn="just"/>
            <a:r>
              <a:rPr lang="en-US" dirty="0" smtClean="0"/>
              <a:t> </a:t>
            </a:r>
            <a:r>
              <a:rPr lang="en-US" dirty="0"/>
              <a:t>which consists of the executable code and runtime environment that allows use of various high-level languages on different computer platforms and architectures.</a:t>
            </a:r>
          </a:p>
          <a:p>
            <a:endParaRPr lang="en-US" dirty="0"/>
          </a:p>
        </p:txBody>
      </p:sp>
    </p:spTree>
    <p:extLst>
      <p:ext uri="{BB962C8B-B14F-4D97-AF65-F5344CB8AC3E}">
        <p14:creationId xmlns:p14="http://schemas.microsoft.com/office/powerpoint/2010/main" xmlns="" val="40723475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Reasons </a:t>
            </a:r>
            <a:r>
              <a:rPr lang="en-US" dirty="0"/>
              <a:t>make C# a widely used professional </a:t>
            </a:r>
            <a:r>
              <a:rPr lang="en-US" dirty="0" smtClean="0"/>
              <a:t>language</a:t>
            </a:r>
            <a:endParaRPr lang="en-US" dirty="0"/>
          </a:p>
        </p:txBody>
      </p:sp>
      <p:sp>
        <p:nvSpPr>
          <p:cNvPr id="3" name="Content Placeholder 2"/>
          <p:cNvSpPr>
            <a:spLocks noGrp="1"/>
          </p:cNvSpPr>
          <p:nvPr>
            <p:ph idx="1"/>
          </p:nvPr>
        </p:nvSpPr>
        <p:spPr/>
        <p:txBody>
          <a:bodyPr>
            <a:normAutofit fontScale="92500" lnSpcReduction="20000"/>
          </a:bodyPr>
          <a:lstStyle/>
          <a:p>
            <a:pPr marL="514350" lvl="0" indent="-514350">
              <a:buFont typeface="+mj-lt"/>
              <a:buAutoNum type="arabicPeriod"/>
            </a:pPr>
            <a:r>
              <a:rPr lang="en-US" dirty="0"/>
              <a:t>It is a modern, general-purpose programming language</a:t>
            </a:r>
          </a:p>
          <a:p>
            <a:pPr marL="514350" lvl="0" indent="-514350">
              <a:buFont typeface="+mj-lt"/>
              <a:buAutoNum type="arabicPeriod"/>
            </a:pPr>
            <a:r>
              <a:rPr lang="en-US" dirty="0"/>
              <a:t>It is object oriented.</a:t>
            </a:r>
          </a:p>
          <a:p>
            <a:pPr marL="514350" lvl="0" indent="-514350">
              <a:buFont typeface="+mj-lt"/>
              <a:buAutoNum type="arabicPeriod"/>
            </a:pPr>
            <a:r>
              <a:rPr lang="en-US" dirty="0"/>
              <a:t>It is component oriented.</a:t>
            </a:r>
          </a:p>
          <a:p>
            <a:pPr marL="514350" lvl="0" indent="-514350">
              <a:buFont typeface="+mj-lt"/>
              <a:buAutoNum type="arabicPeriod"/>
            </a:pPr>
            <a:r>
              <a:rPr lang="en-US" dirty="0"/>
              <a:t>It is easy to learn.</a:t>
            </a:r>
          </a:p>
          <a:p>
            <a:pPr marL="514350" lvl="0" indent="-514350">
              <a:buFont typeface="+mj-lt"/>
              <a:buAutoNum type="arabicPeriod"/>
            </a:pPr>
            <a:r>
              <a:rPr lang="en-US" dirty="0"/>
              <a:t>It is a structured language.</a:t>
            </a:r>
          </a:p>
          <a:p>
            <a:pPr marL="514350" lvl="0" indent="-514350">
              <a:buFont typeface="+mj-lt"/>
              <a:buAutoNum type="arabicPeriod"/>
            </a:pPr>
            <a:r>
              <a:rPr lang="en-US" dirty="0"/>
              <a:t>It produces efficient programs.</a:t>
            </a:r>
          </a:p>
          <a:p>
            <a:pPr marL="514350" lvl="0" indent="-514350">
              <a:buFont typeface="+mj-lt"/>
              <a:buAutoNum type="arabicPeriod"/>
            </a:pPr>
            <a:r>
              <a:rPr lang="en-US" dirty="0"/>
              <a:t>It can be compiled on a variety of computer platforms.</a:t>
            </a:r>
          </a:p>
          <a:p>
            <a:pPr marL="514350" lvl="0" indent="-514350">
              <a:buFont typeface="+mj-lt"/>
              <a:buAutoNum type="arabicPeriod"/>
            </a:pPr>
            <a:r>
              <a:rPr lang="en-US" dirty="0"/>
              <a:t>It is a part of .Net Framework.</a:t>
            </a:r>
          </a:p>
          <a:p>
            <a:endParaRPr lang="en-US" dirty="0"/>
          </a:p>
        </p:txBody>
      </p:sp>
    </p:spTree>
    <p:extLst>
      <p:ext uri="{BB962C8B-B14F-4D97-AF65-F5344CB8AC3E}">
        <p14:creationId xmlns:p14="http://schemas.microsoft.com/office/powerpoint/2010/main" xmlns="" val="20948944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MAIN FEATURES OF C</a:t>
            </a:r>
            <a:r>
              <a:rPr lang="en-US" b="1" dirty="0" smtClean="0"/>
              <a:t>#</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SIMPLE</a:t>
            </a:r>
            <a:endParaRPr lang="en-US" dirty="0"/>
          </a:p>
          <a:p>
            <a:pPr lvl="0" algn="just"/>
            <a:r>
              <a:rPr lang="en-US" sz="3400" dirty="0">
                <a:latin typeface="Times New Roman" pitchFamily="18" charset="0"/>
                <a:cs typeface="Times New Roman" pitchFamily="18" charset="0"/>
              </a:rPr>
              <a:t>Pointers are missing in C#.</a:t>
            </a:r>
          </a:p>
          <a:p>
            <a:pPr lvl="0" algn="just"/>
            <a:r>
              <a:rPr lang="en-US" sz="3400" dirty="0">
                <a:latin typeface="Times New Roman" pitchFamily="18" charset="0"/>
                <a:cs typeface="Times New Roman" pitchFamily="18" charset="0"/>
              </a:rPr>
              <a:t>Unsafe operations such as direct memory manipulation are not allowed.</a:t>
            </a:r>
          </a:p>
          <a:p>
            <a:pPr lvl="0" algn="just"/>
            <a:r>
              <a:rPr lang="en-US" sz="3400" dirty="0">
                <a:latin typeface="Times New Roman" pitchFamily="18" charset="0"/>
                <a:cs typeface="Times New Roman" pitchFamily="18" charset="0"/>
              </a:rPr>
              <a:t>In C# there is  no usage of "::" or "-&gt;" operators.</a:t>
            </a:r>
          </a:p>
          <a:p>
            <a:pPr lvl="0" algn="just"/>
            <a:r>
              <a:rPr lang="en-US" sz="3400" dirty="0">
                <a:latin typeface="Times New Roman" pitchFamily="18" charset="0"/>
                <a:cs typeface="Times New Roman" pitchFamily="18" charset="0"/>
              </a:rPr>
              <a:t>Since it's on .NET, it inherits the features of automatic memory management and garbage collection.</a:t>
            </a:r>
          </a:p>
          <a:p>
            <a:pPr lvl="0" algn="just"/>
            <a:r>
              <a:rPr lang="en-US" sz="3400" dirty="0">
                <a:latin typeface="Times New Roman" pitchFamily="18" charset="0"/>
                <a:cs typeface="Times New Roman" pitchFamily="18" charset="0"/>
              </a:rPr>
              <a:t>Varying ranges of the primitive types like Integer</a:t>
            </a:r>
            <a:r>
              <a:rPr lang="en-US" sz="3400" dirty="0" smtClean="0">
                <a:latin typeface="Times New Roman" pitchFamily="18" charset="0"/>
                <a:cs typeface="Times New Roman" pitchFamily="18" charset="0"/>
              </a:rPr>
              <a:t>, Floats </a:t>
            </a:r>
            <a:r>
              <a:rPr lang="en-US" sz="3400" dirty="0">
                <a:latin typeface="Times New Roman" pitchFamily="18" charset="0"/>
                <a:cs typeface="Times New Roman" pitchFamily="18" charset="0"/>
              </a:rPr>
              <a:t>etc.</a:t>
            </a:r>
          </a:p>
          <a:p>
            <a:pPr lvl="0" algn="just"/>
            <a:r>
              <a:rPr lang="en-US" sz="3400" dirty="0">
                <a:latin typeface="Times New Roman" pitchFamily="18" charset="0"/>
                <a:cs typeface="Times New Roman" pitchFamily="18" charset="0"/>
              </a:rPr>
              <a:t>Integer values  of 0 and 1 are no longer accepted as </a:t>
            </a:r>
            <a:r>
              <a:rPr lang="en-US" sz="3400" dirty="0" err="1">
                <a:latin typeface="Times New Roman" pitchFamily="18" charset="0"/>
                <a:cs typeface="Times New Roman" pitchFamily="18" charset="0"/>
              </a:rPr>
              <a:t>boolean</a:t>
            </a:r>
            <a:r>
              <a:rPr lang="en-US" sz="3400" dirty="0">
                <a:latin typeface="Times New Roman" pitchFamily="18" charset="0"/>
                <a:cs typeface="Times New Roman" pitchFamily="18" charset="0"/>
              </a:rPr>
              <a:t> values</a:t>
            </a:r>
            <a:r>
              <a:rPr lang="en-US" sz="3400" dirty="0" smtClean="0">
                <a:latin typeface="Times New Roman" pitchFamily="18" charset="0"/>
                <a:cs typeface="Times New Roman" pitchFamily="18" charset="0"/>
              </a:rPr>
              <a:t>. Boolean </a:t>
            </a:r>
            <a:r>
              <a:rPr lang="en-US" sz="3400" dirty="0">
                <a:latin typeface="Times New Roman" pitchFamily="18" charset="0"/>
                <a:cs typeface="Times New Roman" pitchFamily="18" charset="0"/>
              </a:rPr>
              <a:t>values are pure true or false values in C# so no more errors of "="operator and "=="operator.</a:t>
            </a:r>
          </a:p>
          <a:p>
            <a:pPr lvl="0" algn="just"/>
            <a:r>
              <a:rPr lang="en-US" sz="3400" dirty="0">
                <a:latin typeface="Times New Roman" pitchFamily="18" charset="0"/>
                <a:cs typeface="Times New Roman" pitchFamily="18" charset="0"/>
              </a:rPr>
              <a:t>"==" is used for comparison operation and "=" is used for assignment operation.</a:t>
            </a:r>
          </a:p>
          <a:p>
            <a:endParaRPr lang="en-US" dirty="0"/>
          </a:p>
        </p:txBody>
      </p:sp>
    </p:spTree>
    <p:extLst>
      <p:ext uri="{BB962C8B-B14F-4D97-AF65-F5344CB8AC3E}">
        <p14:creationId xmlns:p14="http://schemas.microsoft.com/office/powerpoint/2010/main" xmlns="" val="3004635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400800"/>
          </a:xfrm>
        </p:spPr>
        <p:txBody>
          <a:bodyPr>
            <a:normAutofit fontScale="92500" lnSpcReduction="10000"/>
          </a:bodyPr>
          <a:lstStyle/>
          <a:p>
            <a:pPr marL="0" indent="0" algn="just">
              <a:buNone/>
            </a:pPr>
            <a:r>
              <a:rPr lang="en-US" b="1" dirty="0" smtClean="0"/>
              <a:t>MODERN:</a:t>
            </a:r>
            <a:endParaRPr lang="en-US" dirty="0"/>
          </a:p>
          <a:p>
            <a:pPr lvl="0" algn="just"/>
            <a:r>
              <a:rPr lang="en-US" dirty="0"/>
              <a:t>C# has been based according to the current trend and is very powerful and simple for building interoperable, </a:t>
            </a:r>
            <a:r>
              <a:rPr lang="en-US" dirty="0" err="1"/>
              <a:t>scable</a:t>
            </a:r>
            <a:r>
              <a:rPr lang="en-US" dirty="0"/>
              <a:t>, robust applications.</a:t>
            </a:r>
          </a:p>
          <a:p>
            <a:pPr lvl="0" algn="just"/>
            <a:r>
              <a:rPr lang="en-US" dirty="0"/>
              <a:t>C# includes built in support to turn any component into a web service that can be invoked over the internet from any application </a:t>
            </a:r>
            <a:r>
              <a:rPr lang="en-US" dirty="0" smtClean="0"/>
              <a:t>running </a:t>
            </a:r>
            <a:r>
              <a:rPr lang="en-US" dirty="0"/>
              <a:t>on any platform.</a:t>
            </a:r>
          </a:p>
          <a:p>
            <a:pPr marL="0" indent="0" algn="just">
              <a:buNone/>
            </a:pPr>
            <a:r>
              <a:rPr lang="en-US" b="1" dirty="0" smtClean="0"/>
              <a:t>OBJECT ORIENTED:</a:t>
            </a:r>
            <a:endParaRPr lang="en-US" dirty="0"/>
          </a:p>
          <a:p>
            <a:pPr lvl="0" algn="just"/>
            <a:r>
              <a:rPr lang="en-US" dirty="0"/>
              <a:t>C# supports Data Encapsulation, inheritance</a:t>
            </a:r>
            <a:r>
              <a:rPr lang="en-US" dirty="0" smtClean="0"/>
              <a:t>, polymorphism</a:t>
            </a:r>
            <a:r>
              <a:rPr lang="en-US" dirty="0"/>
              <a:t>, interfaces.</a:t>
            </a:r>
          </a:p>
          <a:p>
            <a:pPr lvl="0" algn="just"/>
            <a:r>
              <a:rPr lang="en-US" dirty="0"/>
              <a:t>(int,float, double) are not objects in java but C# has introduces structures(</a:t>
            </a:r>
            <a:r>
              <a:rPr lang="en-US" dirty="0" err="1"/>
              <a:t>structs</a:t>
            </a:r>
            <a:r>
              <a:rPr lang="en-US" dirty="0"/>
              <a:t>) which enable the primitive types to become objects.</a:t>
            </a:r>
          </a:p>
          <a:p>
            <a:endParaRPr lang="en-US" dirty="0"/>
          </a:p>
        </p:txBody>
      </p:sp>
    </p:spTree>
    <p:extLst>
      <p:ext uri="{BB962C8B-B14F-4D97-AF65-F5344CB8AC3E}">
        <p14:creationId xmlns:p14="http://schemas.microsoft.com/office/powerpoint/2010/main" xmlns="" val="21604781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fontScale="70000" lnSpcReduction="20000"/>
          </a:bodyPr>
          <a:lstStyle/>
          <a:p>
            <a:pPr marL="0" indent="0" algn="just">
              <a:buNone/>
            </a:pPr>
            <a:r>
              <a:rPr lang="en-US" sz="3400" b="1" dirty="0" smtClean="0">
                <a:latin typeface="Times New Roman" pitchFamily="18" charset="0"/>
                <a:cs typeface="Times New Roman" pitchFamily="18" charset="0"/>
              </a:rPr>
              <a:t>TYPE SAFE</a:t>
            </a:r>
          </a:p>
          <a:p>
            <a:pPr algn="just"/>
            <a:r>
              <a:rPr lang="en-US" sz="3400" dirty="0" smtClean="0">
                <a:latin typeface="Times New Roman" pitchFamily="18" charset="0"/>
                <a:cs typeface="Times New Roman" pitchFamily="18" charset="0"/>
              </a:rPr>
              <a:t>In C# we cannot perform unsafe casts like convert double to a </a:t>
            </a:r>
            <a:r>
              <a:rPr lang="en-US" sz="3400" dirty="0" err="1" smtClean="0">
                <a:latin typeface="Times New Roman" pitchFamily="18" charset="0"/>
                <a:cs typeface="Times New Roman" pitchFamily="18" charset="0"/>
              </a:rPr>
              <a:t>boolean</a:t>
            </a:r>
            <a:r>
              <a:rPr lang="en-US" sz="3400" dirty="0" smtClean="0">
                <a:latin typeface="Times New Roman" pitchFamily="18" charset="0"/>
                <a:cs typeface="Times New Roman" pitchFamily="18" charset="0"/>
              </a:rPr>
              <a:t>.</a:t>
            </a:r>
          </a:p>
          <a:p>
            <a:pPr algn="just"/>
            <a:r>
              <a:rPr lang="en-US" sz="3400" dirty="0" smtClean="0">
                <a:latin typeface="Times New Roman" pitchFamily="18" charset="0"/>
                <a:cs typeface="Times New Roman" pitchFamily="18" charset="0"/>
              </a:rPr>
              <a:t>Value types (primitive types) are initialized to zeros and reference types (objects and classes) are initialized to null by the compiler automatically.</a:t>
            </a:r>
          </a:p>
          <a:p>
            <a:pPr algn="just"/>
            <a:r>
              <a:rPr lang="en-US" sz="3400" dirty="0" smtClean="0">
                <a:latin typeface="Times New Roman" pitchFamily="18" charset="0"/>
                <a:cs typeface="Times New Roman" pitchFamily="18" charset="0"/>
              </a:rPr>
              <a:t>arrays are zero base indexed and are bound checked.</a:t>
            </a:r>
          </a:p>
          <a:p>
            <a:pPr algn="just"/>
            <a:r>
              <a:rPr lang="en-US" sz="3400" dirty="0" smtClean="0">
                <a:latin typeface="Times New Roman" pitchFamily="18" charset="0"/>
                <a:cs typeface="Times New Roman" pitchFamily="18" charset="0"/>
              </a:rPr>
              <a:t>Overflow of types can be checked.</a:t>
            </a:r>
          </a:p>
          <a:p>
            <a:pPr marL="0" indent="0" algn="just">
              <a:buNone/>
            </a:pPr>
            <a:r>
              <a:rPr lang="en-US" sz="3400" b="1" dirty="0" smtClean="0">
                <a:latin typeface="Times New Roman" pitchFamily="18" charset="0"/>
                <a:cs typeface="Times New Roman" pitchFamily="18" charset="0"/>
              </a:rPr>
              <a:t>INTEROPERABILITY</a:t>
            </a:r>
          </a:p>
          <a:p>
            <a:pPr algn="just"/>
            <a:r>
              <a:rPr lang="en-US" sz="3400" dirty="0" smtClean="0">
                <a:latin typeface="Times New Roman" pitchFamily="18" charset="0"/>
                <a:cs typeface="Times New Roman" pitchFamily="18" charset="0"/>
              </a:rPr>
              <a:t>C# includes native support for the COM and windows based applications.</a:t>
            </a:r>
          </a:p>
          <a:p>
            <a:pPr algn="just"/>
            <a:r>
              <a:rPr lang="en-US" sz="3400" dirty="0" smtClean="0">
                <a:latin typeface="Times New Roman" pitchFamily="18" charset="0"/>
                <a:cs typeface="Times New Roman" pitchFamily="18" charset="0"/>
              </a:rPr>
              <a:t>Allowing restricted use of native pointers.</a:t>
            </a:r>
          </a:p>
          <a:p>
            <a:pPr algn="just"/>
            <a:r>
              <a:rPr lang="en-US" sz="3400" dirty="0" smtClean="0">
                <a:latin typeface="Times New Roman" pitchFamily="18" charset="0"/>
                <a:cs typeface="Times New Roman" pitchFamily="18" charset="0"/>
              </a:rPr>
              <a:t>Users no longer have to explicitly implement the unknown and other COM interfaces, those features are built in.</a:t>
            </a:r>
          </a:p>
          <a:p>
            <a:pPr algn="just"/>
            <a:r>
              <a:rPr lang="en-US" sz="3400" dirty="0" smtClean="0">
                <a:latin typeface="Times New Roman" pitchFamily="18" charset="0"/>
                <a:cs typeface="Times New Roman" pitchFamily="18" charset="0"/>
              </a:rPr>
              <a:t>C# allows the users to use pointers as unsafe code blocks to manipulate your old code.</a:t>
            </a:r>
          </a:p>
          <a:p>
            <a:pPr algn="just"/>
            <a:r>
              <a:rPr lang="en-US" sz="3400" dirty="0" smtClean="0">
                <a:latin typeface="Times New Roman" pitchFamily="18" charset="0"/>
                <a:cs typeface="Times New Roman" pitchFamily="18" charset="0"/>
              </a:rPr>
              <a:t>Components from VB NET and other managed code languages and directly be used in C#.</a:t>
            </a:r>
          </a:p>
          <a:p>
            <a:endParaRPr lang="en-US" dirty="0"/>
          </a:p>
        </p:txBody>
      </p:sp>
    </p:spTree>
    <p:extLst>
      <p:ext uri="{BB962C8B-B14F-4D97-AF65-F5344CB8AC3E}">
        <p14:creationId xmlns:p14="http://schemas.microsoft.com/office/powerpoint/2010/main" xmlns="" val="392157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.NET Framework is designed to fulfill the following </a:t>
            </a:r>
            <a:r>
              <a:rPr lang="en-US" b="1" dirty="0" smtClean="0"/>
              <a:t>objectives</a:t>
            </a:r>
            <a:endParaRPr lang="en-US" dirty="0"/>
          </a:p>
        </p:txBody>
      </p:sp>
      <p:sp>
        <p:nvSpPr>
          <p:cNvPr id="3" name="Content Placeholder 2"/>
          <p:cNvSpPr>
            <a:spLocks noGrp="1"/>
          </p:cNvSpPr>
          <p:nvPr>
            <p:ph idx="1"/>
          </p:nvPr>
        </p:nvSpPr>
        <p:spPr/>
        <p:txBody>
          <a:bodyPr>
            <a:normAutofit fontScale="85000" lnSpcReduction="20000"/>
          </a:bodyPr>
          <a:lstStyle/>
          <a:p>
            <a:pPr lvl="0" algn="just"/>
            <a:r>
              <a:rPr lang="en-US" sz="3500" dirty="0">
                <a:latin typeface="Times New Roman" pitchFamily="18" charset="0"/>
                <a:cs typeface="Times New Roman" pitchFamily="18" charset="0"/>
              </a:rPr>
              <a:t>To provide a consistent object-oriented programming environment whether object code is stored and executed locally, executed locally but Internet-distributed, or executed remotely.</a:t>
            </a:r>
          </a:p>
          <a:p>
            <a:pPr lvl="0" algn="just"/>
            <a:r>
              <a:rPr lang="en-US" sz="3500" dirty="0">
                <a:latin typeface="Times New Roman" pitchFamily="18" charset="0"/>
                <a:cs typeface="Times New Roman" pitchFamily="18" charset="0"/>
              </a:rPr>
              <a:t>To provide a code-execution environment that minimizes software deployment and versioning conflicts.</a:t>
            </a:r>
          </a:p>
          <a:p>
            <a:pPr lvl="0" algn="just"/>
            <a:r>
              <a:rPr lang="en-US" sz="3500" dirty="0">
                <a:latin typeface="Times New Roman" pitchFamily="18" charset="0"/>
                <a:cs typeface="Times New Roman" pitchFamily="18" charset="0"/>
              </a:rPr>
              <a:t>To provide a code-execution environment that promotes safe execution of code, including code created by an unknown or semi-trusted third party</a:t>
            </a:r>
            <a:r>
              <a:rPr lang="en-US" sz="3500" dirty="0" smtClean="0">
                <a:latin typeface="Times New Roman" pitchFamily="18" charset="0"/>
                <a:cs typeface="Times New Roman" pitchFamily="18" charset="0"/>
              </a:rPr>
              <a:t>.</a:t>
            </a:r>
            <a:endParaRPr lang="en-US" sz="3500" dirty="0">
              <a:latin typeface="Times New Roman" pitchFamily="18" charset="0"/>
              <a:cs typeface="Times New Roman" pitchFamily="18" charset="0"/>
            </a:endParaRPr>
          </a:p>
        </p:txBody>
      </p:sp>
    </p:spTree>
    <p:extLst>
      <p:ext uri="{BB962C8B-B14F-4D97-AF65-F5344CB8AC3E}">
        <p14:creationId xmlns:p14="http://schemas.microsoft.com/office/powerpoint/2010/main" xmlns="" val="22317324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85000" lnSpcReduction="20000"/>
          </a:bodyPr>
          <a:lstStyle/>
          <a:p>
            <a:pPr marL="0" indent="0" algn="just">
              <a:buNone/>
            </a:pPr>
            <a:r>
              <a:rPr lang="en-US" sz="3300" b="1" dirty="0" smtClean="0">
                <a:latin typeface="Times New Roman" pitchFamily="18" charset="0"/>
                <a:cs typeface="Times New Roman" pitchFamily="18" charset="0"/>
              </a:rPr>
              <a:t>SCALABLE AND UPDATEABLE</a:t>
            </a:r>
          </a:p>
          <a:p>
            <a:pPr algn="just"/>
            <a:r>
              <a:rPr lang="en-US" sz="3300" dirty="0" smtClean="0">
                <a:latin typeface="Times New Roman" pitchFamily="18" charset="0"/>
                <a:cs typeface="Times New Roman" pitchFamily="18" charset="0"/>
              </a:rPr>
              <a:t>.NET has introduced assemblies which are self describing by means of their manifest. manifest establishes the assembly identity, version, culture and digital signature etc. Assemblies need not to be register anywhere.</a:t>
            </a:r>
          </a:p>
          <a:p>
            <a:pPr algn="just"/>
            <a:r>
              <a:rPr lang="en-US" sz="3300" dirty="0" smtClean="0">
                <a:latin typeface="Times New Roman" pitchFamily="18" charset="0"/>
                <a:cs typeface="Times New Roman" pitchFamily="18" charset="0"/>
              </a:rPr>
              <a:t>To scale our application we delete the old files and updating them with new ones. No registering of dynamic linking library.</a:t>
            </a:r>
          </a:p>
          <a:p>
            <a:pPr algn="just"/>
            <a:r>
              <a:rPr lang="en-US" sz="3300" dirty="0" smtClean="0">
                <a:latin typeface="Times New Roman" pitchFamily="18" charset="0"/>
                <a:cs typeface="Times New Roman" pitchFamily="18" charset="0"/>
              </a:rPr>
              <a:t>Updating software components is an error prone task. Revisions made to the code. can effect the existing program C# support versioning in the language. Native support for interfaces and method overriding enable complex frame works to be developed and evolved over time.</a:t>
            </a:r>
          </a:p>
          <a:p>
            <a:endParaRPr lang="en-US" dirty="0"/>
          </a:p>
        </p:txBody>
      </p:sp>
    </p:spTree>
    <p:extLst>
      <p:ext uri="{BB962C8B-B14F-4D97-AF65-F5344CB8AC3E}">
        <p14:creationId xmlns:p14="http://schemas.microsoft.com/office/powerpoint/2010/main" xmlns="" val="3171139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t>Additional .Net aware programming Language</a:t>
            </a:r>
            <a:endParaRPr lang="en-US" sz="3200" dirty="0"/>
          </a:p>
        </p:txBody>
      </p:sp>
      <p:sp>
        <p:nvSpPr>
          <p:cNvPr id="3" name="Content Placeholder 2"/>
          <p:cNvSpPr>
            <a:spLocks noGrp="1"/>
          </p:cNvSpPr>
          <p:nvPr>
            <p:ph idx="1"/>
          </p:nvPr>
        </p:nvSpPr>
        <p:spPr>
          <a:xfrm>
            <a:off x="152400" y="990600"/>
            <a:ext cx="8839200" cy="5638800"/>
          </a:xfrm>
        </p:spPr>
        <p:txBody>
          <a:bodyPr>
            <a:normAutofit fontScale="92500" lnSpcReduction="10000"/>
          </a:bodyPr>
          <a:lstStyle/>
          <a:p>
            <a:pPr algn="just"/>
            <a:r>
              <a:rPr lang="en-US" dirty="0" smtClean="0"/>
              <a:t>C# is not the only language targeting the .NET platform. </a:t>
            </a:r>
          </a:p>
          <a:p>
            <a:pPr algn="just"/>
            <a:r>
              <a:rPr lang="en-US" dirty="0" smtClean="0">
                <a:effectLst/>
              </a:rPr>
              <a:t>The .NET platform was first discovered to the general public during the 2000 Microsoft Professional Developers Conference (PDC), several vendors announced they were busy building .NET-aware versions of their respective compilers. </a:t>
            </a:r>
          </a:p>
          <a:p>
            <a:pPr algn="just"/>
            <a:r>
              <a:rPr lang="en-US" dirty="0" smtClean="0">
                <a:effectLst/>
              </a:rPr>
              <a:t>It means the dozens of different languages have undergone .NET explanation.</a:t>
            </a:r>
          </a:p>
          <a:p>
            <a:pPr algn="just"/>
            <a:r>
              <a:rPr lang="en-US" dirty="0" smtClean="0">
                <a:effectLst/>
              </a:rPr>
              <a:t>The five languages that ship with Visual Studio 2005 (C#, J#, Visual Basic .NET, Managed Extensions for C++, and </a:t>
            </a:r>
            <a:r>
              <a:rPr lang="en-US" dirty="0" err="1" smtClean="0">
                <a:effectLst/>
              </a:rPr>
              <a:t>JScript</a:t>
            </a:r>
            <a:r>
              <a:rPr lang="en-US" dirty="0" smtClean="0">
                <a:effectLst/>
              </a:rPr>
              <a:t> .NET).</a:t>
            </a:r>
          </a:p>
          <a:p>
            <a:pPr algn="just"/>
            <a:endParaRPr lang="en-US" dirty="0" smtClean="0"/>
          </a:p>
          <a:p>
            <a:endParaRPr lang="en-US" dirty="0"/>
          </a:p>
        </p:txBody>
      </p:sp>
    </p:spTree>
    <p:extLst>
      <p:ext uri="{BB962C8B-B14F-4D97-AF65-F5344CB8AC3E}">
        <p14:creationId xmlns:p14="http://schemas.microsoft.com/office/powerpoint/2010/main" xmlns="" val="15633688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85720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086600" cy="838200"/>
          </a:xfrm>
        </p:spPr>
        <p:txBody>
          <a:bodyPr/>
          <a:lstStyle/>
          <a:p>
            <a:pPr algn="ctr">
              <a:lnSpc>
                <a:spcPct val="100000"/>
              </a:lnSpc>
            </a:pPr>
            <a:r>
              <a:rPr lang="en-US" sz="1800" dirty="0" smtClean="0">
                <a:effectLst/>
                <a:latin typeface="Times New Roman" pitchFamily="18" charset="0"/>
                <a:cs typeface="Times New Roman" pitchFamily="18" charset="0"/>
              </a:rPr>
              <a:t>A </a:t>
            </a:r>
            <a:r>
              <a:rPr lang="en-US" sz="1800" dirty="0">
                <a:effectLst/>
                <a:latin typeface="Times New Roman" pitchFamily="18" charset="0"/>
                <a:cs typeface="Times New Roman" pitchFamily="18" charset="0"/>
              </a:rPr>
              <a:t>number of .NET-enabled programming languages and where to learn more about them</a:t>
            </a: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Rectangle 4"/>
          <p:cNvSpPr/>
          <p:nvPr/>
        </p:nvSpPr>
        <p:spPr>
          <a:xfrm>
            <a:off x="228600" y="1524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500">
              <a:solidFill>
                <a:srgbClr val="CCFF66"/>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34636" y="1066800"/>
            <a:ext cx="9109364" cy="579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201550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rmAutofit/>
          </a:bodyPr>
          <a:lstStyle/>
          <a:p>
            <a:r>
              <a:rPr lang="en-US" sz="3600" b="1" dirty="0" smtClean="0">
                <a:latin typeface="Times New Roman" pitchFamily="18" charset="0"/>
                <a:cs typeface="Times New Roman" pitchFamily="18" charset="0"/>
              </a:rPr>
              <a:t>An overview of .Net Assemblies</a:t>
            </a:r>
            <a:endParaRPr lang="en-US" sz="3600" b="1" dirty="0">
              <a:latin typeface="Times New Roman" pitchFamily="18" charset="0"/>
              <a:cs typeface="Times New Roman" pitchFamily="18" charset="0"/>
            </a:endParaRPr>
          </a:p>
        </p:txBody>
      </p:sp>
      <p:sp>
        <p:nvSpPr>
          <p:cNvPr id="6" name="Content Placeholder 5"/>
          <p:cNvSpPr>
            <a:spLocks noGrp="1"/>
          </p:cNvSpPr>
          <p:nvPr>
            <p:ph idx="1"/>
          </p:nvPr>
        </p:nvSpPr>
        <p:spPr>
          <a:xfrm>
            <a:off x="457200" y="1066800"/>
            <a:ext cx="8229600" cy="5562600"/>
          </a:xfrm>
        </p:spPr>
        <p:txBody>
          <a:bodyPr>
            <a:normAutofit/>
          </a:bodyPr>
          <a:lstStyle/>
          <a:p>
            <a:pPr algn="just"/>
            <a:r>
              <a:rPr lang="en-US" dirty="0" smtClean="0"/>
              <a:t>Building </a:t>
            </a:r>
            <a:r>
              <a:rPr lang="en-US" dirty="0"/>
              <a:t>blocks of .NET Framework </a:t>
            </a:r>
            <a:r>
              <a:rPr lang="en-US" dirty="0" smtClean="0"/>
              <a:t>applications.</a:t>
            </a:r>
          </a:p>
          <a:p>
            <a:pPr lvl="0" algn="just"/>
            <a:r>
              <a:rPr lang="en-US" dirty="0" smtClean="0"/>
              <a:t>It is </a:t>
            </a:r>
            <a:r>
              <a:rPr lang="en-US" dirty="0"/>
              <a:t>a logical unit of code </a:t>
            </a:r>
            <a:r>
              <a:rPr lang="en-US" dirty="0" smtClean="0"/>
              <a:t>or (A </a:t>
            </a:r>
            <a:r>
              <a:rPr lang="en-US" dirty="0"/>
              <a:t>chunk of (precompiled) code that can be executed by the .NET runtime environment</a:t>
            </a:r>
            <a:r>
              <a:rPr lang="en-US" dirty="0" smtClean="0"/>
              <a:t>.)</a:t>
            </a:r>
          </a:p>
          <a:p>
            <a:pPr algn="just"/>
            <a:r>
              <a:rPr lang="en-US" dirty="0" smtClean="0"/>
              <a:t>Assembly contains </a:t>
            </a:r>
            <a:r>
              <a:rPr lang="en-US" dirty="0"/>
              <a:t>code which the </a:t>
            </a:r>
            <a:r>
              <a:rPr lang="en-US" u="sng" dirty="0">
                <a:hlinkClick r:id="rId2"/>
              </a:rPr>
              <a:t>Common Language Runtime</a:t>
            </a:r>
            <a:r>
              <a:rPr lang="en-US" dirty="0"/>
              <a:t> (CLR) executes</a:t>
            </a:r>
            <a:r>
              <a:rPr lang="en-US" dirty="0" smtClean="0"/>
              <a:t>.</a:t>
            </a:r>
          </a:p>
          <a:p>
            <a:pPr lvl="0" algn="just"/>
            <a:r>
              <a:rPr lang="en-US" dirty="0" smtClean="0"/>
              <a:t>It is a fundamental </a:t>
            </a:r>
            <a:r>
              <a:rPr lang="en-US" dirty="0"/>
              <a:t>unit of deployment, version control, reuse, activation scoping, and security permissions.</a:t>
            </a:r>
          </a:p>
          <a:p>
            <a:pPr algn="just"/>
            <a:endParaRPr lang="en-US" dirty="0"/>
          </a:p>
          <a:p>
            <a:pPr lvl="0" algn="just"/>
            <a:endParaRPr lang="en-US" dirty="0"/>
          </a:p>
          <a:p>
            <a:pPr algn="just"/>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8452FF4-89E3-4D1B-9927-2DBDC00E58D7}" type="slidenum">
              <a:rPr lang="en-US" smtClean="0">
                <a:solidFill>
                  <a:srgbClr val="EBFFC2"/>
                </a:solidFill>
              </a:rPr>
              <a:pPr fontAlgn="base">
                <a:spcBef>
                  <a:spcPct val="0"/>
                </a:spcBef>
                <a:spcAft>
                  <a:spcPct val="0"/>
                </a:spcAft>
                <a:defRPr/>
              </a:pPr>
              <a:t>34</a:t>
            </a:fld>
            <a:endParaRPr lang="en-US" dirty="0">
              <a:solidFill>
                <a:srgbClr val="EBFFC2"/>
              </a:solidFill>
            </a:endParaRPr>
          </a:p>
        </p:txBody>
      </p:sp>
    </p:spTree>
    <p:extLst>
      <p:ext uri="{BB962C8B-B14F-4D97-AF65-F5344CB8AC3E}">
        <p14:creationId xmlns:p14="http://schemas.microsoft.com/office/powerpoint/2010/main" xmlns="" val="1771661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876800"/>
          </a:xfrm>
        </p:spPr>
        <p:txBody>
          <a:bodyPr>
            <a:normAutofit fontScale="92500"/>
          </a:bodyPr>
          <a:lstStyle/>
          <a:p>
            <a:pPr lvl="0" algn="just"/>
            <a:r>
              <a:rPr lang="en-US" dirty="0" smtClean="0">
                <a:latin typeface="Times New Roman" pitchFamily="18" charset="0"/>
                <a:cs typeface="Times New Roman" pitchFamily="18" charset="0"/>
              </a:rPr>
              <a:t>Assembly is a collection </a:t>
            </a:r>
            <a:r>
              <a:rPr lang="en-US" dirty="0">
                <a:latin typeface="Times New Roman" pitchFamily="18" charset="0"/>
                <a:cs typeface="Times New Roman" pitchFamily="18" charset="0"/>
              </a:rPr>
              <a:t>of types and resource information that are built to work together and form a logical unit of functionality. </a:t>
            </a:r>
          </a:p>
          <a:p>
            <a:pPr lvl="0" algn="just"/>
            <a:r>
              <a:rPr lang="en-US" dirty="0">
                <a:latin typeface="Times New Roman" pitchFamily="18" charset="0"/>
                <a:cs typeface="Times New Roman" pitchFamily="18" charset="0"/>
              </a:rPr>
              <a:t>During the compile time </a:t>
            </a:r>
            <a:r>
              <a:rPr lang="en-US" b="1" dirty="0">
                <a:latin typeface="Times New Roman" pitchFamily="18" charset="0"/>
                <a:cs typeface="Times New Roman" pitchFamily="18" charset="0"/>
              </a:rPr>
              <a:t>Metadata</a:t>
            </a:r>
            <a:r>
              <a:rPr lang="en-US" dirty="0">
                <a:latin typeface="Times New Roman" pitchFamily="18" charset="0"/>
                <a:cs typeface="Times New Roman" pitchFamily="18" charset="0"/>
              </a:rPr>
              <a:t> is created with </a:t>
            </a:r>
            <a:r>
              <a:rPr lang="en-US" b="1" dirty="0">
                <a:latin typeface="Times New Roman" pitchFamily="18" charset="0"/>
                <a:cs typeface="Times New Roman" pitchFamily="18" charset="0"/>
              </a:rPr>
              <a:t>Microsoft Intermediate Language</a:t>
            </a:r>
            <a:r>
              <a:rPr lang="en-US" dirty="0">
                <a:latin typeface="Times New Roman" pitchFamily="18" charset="0"/>
                <a:cs typeface="Times New Roman" pitchFamily="18" charset="0"/>
              </a:rPr>
              <a:t> (MSIL</a:t>
            </a:r>
            <a:r>
              <a:rPr lang="en-US" dirty="0" smtClean="0">
                <a:latin typeface="Times New Roman" pitchFamily="18" charset="0"/>
                <a:cs typeface="Times New Roman" pitchFamily="18" charset="0"/>
              </a:rPr>
              <a:t>) this file is called as Assembly.</a:t>
            </a:r>
          </a:p>
          <a:p>
            <a:pPr lvl="0" algn="just"/>
            <a:r>
              <a:rPr lang="en-US" dirty="0" smtClean="0">
                <a:latin typeface="Times New Roman" pitchFamily="18" charset="0"/>
                <a:cs typeface="Times New Roman" pitchFamily="18" charset="0"/>
              </a:rPr>
              <a:t>Assembly contains two files they are: exe and </a:t>
            </a:r>
            <a:r>
              <a:rPr lang="en-US" dirty="0" err="1" smtClean="0">
                <a:latin typeface="Times New Roman" pitchFamily="18" charset="0"/>
                <a:cs typeface="Times New Roman" pitchFamily="18" charset="0"/>
              </a:rPr>
              <a:t>dll</a:t>
            </a:r>
            <a:r>
              <a:rPr lang="en-US" dirty="0" smtClean="0">
                <a:latin typeface="Times New Roman" pitchFamily="18" charset="0"/>
                <a:cs typeface="Times New Roman" pitchFamily="18" charset="0"/>
              </a:rPr>
              <a:t>.</a:t>
            </a:r>
          </a:p>
          <a:p>
            <a:pPr marL="514350" lvl="0" indent="-514350" algn="just">
              <a:buFont typeface="+mj-lt"/>
              <a:buAutoNum type="arabicPeriod"/>
            </a:pPr>
            <a:r>
              <a:rPr lang="en-US" i="1" dirty="0" smtClean="0">
                <a:latin typeface="Times New Roman" pitchFamily="18" charset="0"/>
                <a:cs typeface="Times New Roman" pitchFamily="18" charset="0"/>
              </a:rPr>
              <a:t>Exe</a:t>
            </a:r>
            <a:r>
              <a:rPr lang="en-US" dirty="0" smtClean="0">
                <a:latin typeface="Times New Roman" pitchFamily="18" charset="0"/>
                <a:cs typeface="Times New Roman" pitchFamily="18" charset="0"/>
              </a:rPr>
              <a:t> – executable.</a:t>
            </a:r>
          </a:p>
          <a:p>
            <a:pPr marL="514350" lvl="0" indent="-514350" algn="just">
              <a:buFont typeface="+mj-lt"/>
              <a:buAutoNum type="arabicPeriod"/>
            </a:pPr>
            <a:r>
              <a:rPr lang="en-US" i="1" dirty="0" err="1" smtClean="0">
                <a:latin typeface="Times New Roman" pitchFamily="18" charset="0"/>
                <a:cs typeface="Times New Roman" pitchFamily="18" charset="0"/>
              </a:rPr>
              <a:t>Dll</a:t>
            </a:r>
            <a:r>
              <a:rPr lang="en-US" dirty="0" smtClean="0">
                <a:latin typeface="Times New Roman" pitchFamily="18" charset="0"/>
                <a:cs typeface="Times New Roman" pitchFamily="18" charset="0"/>
              </a:rPr>
              <a:t> – dynamic link library.</a:t>
            </a:r>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xmlns="" val="851944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78517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a:bodyPr>
          <a:lstStyle/>
          <a:p>
            <a:pPr lvl="0" algn="just"/>
            <a:r>
              <a:rPr lang="en-US" dirty="0" smtClean="0"/>
              <a:t>Assemblies include </a:t>
            </a:r>
            <a:r>
              <a:rPr lang="en-US" dirty="0"/>
              <a:t>both executable application files that you can run directly from Windows without the need for any other </a:t>
            </a:r>
            <a:r>
              <a:rPr lang="en-US" dirty="0" smtClean="0"/>
              <a:t>programs.</a:t>
            </a:r>
          </a:p>
          <a:p>
            <a:pPr algn="just"/>
            <a:r>
              <a:rPr lang="en-US" dirty="0"/>
              <a:t>Assembly is a compiled output of program which are used for easy deployment of an application</a:t>
            </a:r>
            <a:r>
              <a:rPr lang="en-US" dirty="0" smtClean="0"/>
              <a:t>.</a:t>
            </a:r>
          </a:p>
          <a:p>
            <a:pPr algn="just"/>
            <a:r>
              <a:rPr lang="en-US" dirty="0" smtClean="0"/>
              <a:t>A </a:t>
            </a:r>
            <a:r>
              <a:rPr lang="en-US" dirty="0"/>
              <a:t>.NET program consists of one or more assemblies.</a:t>
            </a:r>
          </a:p>
          <a:p>
            <a:pPr lvl="0" algn="just"/>
            <a:endParaRPr lang="en-US" dirty="0"/>
          </a:p>
          <a:p>
            <a:endParaRPr lang="en-US" dirty="0"/>
          </a:p>
        </p:txBody>
      </p:sp>
    </p:spTree>
    <p:extLst>
      <p:ext uri="{BB962C8B-B14F-4D97-AF65-F5344CB8AC3E}">
        <p14:creationId xmlns:p14="http://schemas.microsoft.com/office/powerpoint/2010/main" xmlns="" val="496651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b="1" dirty="0"/>
              <a:t>Metadata</a:t>
            </a:r>
            <a:endParaRPr lang="en-US" dirty="0"/>
          </a:p>
        </p:txBody>
      </p:sp>
      <p:sp>
        <p:nvSpPr>
          <p:cNvPr id="3" name="Content Placeholder 2"/>
          <p:cNvSpPr>
            <a:spLocks noGrp="1"/>
          </p:cNvSpPr>
          <p:nvPr>
            <p:ph idx="1"/>
          </p:nvPr>
        </p:nvSpPr>
        <p:spPr>
          <a:xfrm>
            <a:off x="457200" y="914400"/>
            <a:ext cx="8229600" cy="5638800"/>
          </a:xfrm>
        </p:spPr>
        <p:txBody>
          <a:bodyPr>
            <a:normAutofit lnSpcReduction="10000"/>
          </a:bodyPr>
          <a:lstStyle/>
          <a:p>
            <a:pPr lvl="0" algn="just"/>
            <a:r>
              <a:rPr lang="en-US" sz="3500" dirty="0">
                <a:latin typeface="Times New Roman" pitchFamily="18" charset="0"/>
                <a:cs typeface="Times New Roman" pitchFamily="18" charset="0"/>
              </a:rPr>
              <a:t>Metadata in .Net is </a:t>
            </a:r>
            <a:r>
              <a:rPr lang="en-US" sz="3500" b="1" i="1" dirty="0">
                <a:latin typeface="Times New Roman" pitchFamily="18" charset="0"/>
                <a:cs typeface="Times New Roman" pitchFamily="18" charset="0"/>
              </a:rPr>
              <a:t>binary information </a:t>
            </a:r>
            <a:r>
              <a:rPr lang="en-US" sz="3500" dirty="0">
                <a:latin typeface="Times New Roman" pitchFamily="18" charset="0"/>
                <a:cs typeface="Times New Roman" pitchFamily="18" charset="0"/>
              </a:rPr>
              <a:t>which describes the </a:t>
            </a:r>
            <a:r>
              <a:rPr lang="en-US" sz="3500" b="1" i="1" dirty="0">
                <a:latin typeface="Times New Roman" pitchFamily="18" charset="0"/>
                <a:cs typeface="Times New Roman" pitchFamily="18" charset="0"/>
              </a:rPr>
              <a:t>characteristics of a resource. </a:t>
            </a:r>
          </a:p>
          <a:p>
            <a:pPr lvl="0" algn="just"/>
            <a:r>
              <a:rPr lang="en-US" sz="3500" dirty="0" smtClean="0">
                <a:latin typeface="Times New Roman" pitchFamily="18" charset="0"/>
                <a:cs typeface="Times New Roman" pitchFamily="18" charset="0"/>
              </a:rPr>
              <a:t>This information include </a:t>
            </a:r>
            <a:r>
              <a:rPr lang="en-US" sz="3500" b="1" dirty="0" smtClean="0">
                <a:latin typeface="Times New Roman" pitchFamily="18" charset="0"/>
                <a:cs typeface="Times New Roman" pitchFamily="18" charset="0"/>
              </a:rPr>
              <a:t>Description of the Assembly</a:t>
            </a:r>
            <a:r>
              <a:rPr lang="en-US" sz="3500" dirty="0" smtClean="0">
                <a:latin typeface="Times New Roman" pitchFamily="18" charset="0"/>
                <a:cs typeface="Times New Roman" pitchFamily="18" charset="0"/>
              </a:rPr>
              <a:t> , </a:t>
            </a:r>
            <a:r>
              <a:rPr lang="en-US" sz="3500" b="1" dirty="0" smtClean="0">
                <a:latin typeface="Times New Roman" pitchFamily="18" charset="0"/>
                <a:cs typeface="Times New Roman" pitchFamily="18" charset="0"/>
              </a:rPr>
              <a:t>Data Types </a:t>
            </a:r>
            <a:r>
              <a:rPr lang="en-US" sz="3500" dirty="0" smtClean="0">
                <a:latin typeface="Times New Roman" pitchFamily="18" charset="0"/>
                <a:cs typeface="Times New Roman" pitchFamily="18" charset="0"/>
              </a:rPr>
              <a:t>and members with their declarations and implementations, references to other types and members , Security permissions etc. </a:t>
            </a:r>
          </a:p>
          <a:p>
            <a:pPr lvl="0" algn="just"/>
            <a:r>
              <a:rPr lang="en-US" sz="3500" dirty="0" smtClean="0">
                <a:latin typeface="Times New Roman" pitchFamily="18" charset="0"/>
                <a:cs typeface="Times New Roman" pitchFamily="18" charset="0"/>
              </a:rPr>
              <a:t>A </a:t>
            </a:r>
            <a:r>
              <a:rPr lang="en-US" sz="3500" dirty="0">
                <a:latin typeface="Times New Roman" pitchFamily="18" charset="0"/>
                <a:cs typeface="Times New Roman" pitchFamily="18" charset="0"/>
              </a:rPr>
              <a:t>module's metadata contains everything that needed to interact with another module.</a:t>
            </a:r>
          </a:p>
          <a:p>
            <a:pPr algn="just"/>
            <a:endParaRPr lang="en-US" dirty="0"/>
          </a:p>
        </p:txBody>
      </p:sp>
    </p:spTree>
    <p:extLst>
      <p:ext uri="{BB962C8B-B14F-4D97-AF65-F5344CB8AC3E}">
        <p14:creationId xmlns:p14="http://schemas.microsoft.com/office/powerpoint/2010/main" xmlns="" val="75699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b="1" dirty="0">
                <a:latin typeface="Times New Roman" pitchFamily="18" charset="0"/>
                <a:cs typeface="Times New Roman" pitchFamily="18" charset="0"/>
              </a:rPr>
              <a:t>MSIL (Microsoft Intermediate Language) </a:t>
            </a:r>
            <a:r>
              <a:rPr lang="en-AU" sz="3200" b="1" dirty="0" smtClean="0">
                <a:latin typeface="Times New Roman" pitchFamily="18" charset="0"/>
                <a:cs typeface="Times New Roman" pitchFamily="18" charset="0"/>
              </a:rPr>
              <a:t>Code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5105400"/>
          </a:xfrm>
        </p:spPr>
        <p:txBody>
          <a:bodyPr>
            <a:normAutofit fontScale="85000" lnSpcReduction="10000"/>
          </a:bodyPr>
          <a:lstStyle/>
          <a:p>
            <a:pPr lvl="0" algn="just"/>
            <a:r>
              <a:rPr lang="en-US" dirty="0">
                <a:latin typeface="Times New Roman" pitchFamily="18" charset="0"/>
                <a:cs typeface="Times New Roman" pitchFamily="18" charset="0"/>
              </a:rPr>
              <a:t>MSIL stands for Microsoft Intermediate Language. </a:t>
            </a:r>
            <a:endParaRPr lang="en-US" dirty="0" smtClean="0">
              <a:latin typeface="Times New Roman" pitchFamily="18" charset="0"/>
              <a:cs typeface="Times New Roman" pitchFamily="18" charset="0"/>
            </a:endParaRPr>
          </a:p>
          <a:p>
            <a:pPr lvl="0" algn="just"/>
            <a:r>
              <a:rPr lang="en-US" dirty="0" smtClean="0">
                <a:latin typeface="Times New Roman" pitchFamily="18" charset="0"/>
                <a:cs typeface="Times New Roman" pitchFamily="18" charset="0"/>
              </a:rPr>
              <a:t>We </a:t>
            </a:r>
            <a:r>
              <a:rPr lang="en-US" dirty="0">
                <a:latin typeface="Times New Roman" pitchFamily="18" charset="0"/>
                <a:cs typeface="Times New Roman" pitchFamily="18" charset="0"/>
              </a:rPr>
              <a:t>can call it as Intermediate Language (IL) or Common Intermediate Language (CIL). </a:t>
            </a:r>
            <a:endParaRPr lang="en-US" dirty="0" smtClean="0">
              <a:latin typeface="Times New Roman" pitchFamily="18" charset="0"/>
              <a:cs typeface="Times New Roman" pitchFamily="18" charset="0"/>
            </a:endParaRPr>
          </a:p>
          <a:p>
            <a:pPr lvl="0" algn="just"/>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we compile our .Net Program using any .Net compliant language like (C#, VB.NET, C++.NET</a:t>
            </a:r>
            <a:r>
              <a:rPr lang="en-US" dirty="0" smtClean="0">
                <a:latin typeface="Times New Roman" pitchFamily="18" charset="0"/>
                <a:cs typeface="Times New Roman" pitchFamily="18" charset="0"/>
              </a:rPr>
              <a:t>).</a:t>
            </a:r>
          </a:p>
          <a:p>
            <a:pPr lvl="0"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a:t>
            </a:r>
            <a:r>
              <a:rPr lang="en-US" dirty="0" smtClean="0">
                <a:latin typeface="Times New Roman" pitchFamily="18" charset="0"/>
                <a:cs typeface="Times New Roman" pitchFamily="18" charset="0"/>
              </a:rPr>
              <a:t>t </a:t>
            </a:r>
            <a:r>
              <a:rPr lang="en-US" dirty="0">
                <a:latin typeface="Times New Roman" pitchFamily="18" charset="0"/>
                <a:cs typeface="Times New Roman" pitchFamily="18" charset="0"/>
              </a:rPr>
              <a:t>does not get converted into the executable binary code but to an intermediate code, called MSIL or IL in short, understandable by CLR. </a:t>
            </a:r>
          </a:p>
          <a:p>
            <a:pPr lvl="0" algn="just"/>
            <a:r>
              <a:rPr lang="en-US" dirty="0">
                <a:latin typeface="Times New Roman" pitchFamily="18" charset="0"/>
                <a:cs typeface="Times New Roman" pitchFamily="18" charset="0"/>
              </a:rPr>
              <a:t>MSIL is an OS and H/w independent code. </a:t>
            </a:r>
            <a:endParaRPr lang="en-US" dirty="0" smtClean="0">
              <a:latin typeface="Times New Roman" pitchFamily="18" charset="0"/>
              <a:cs typeface="Times New Roman" pitchFamily="18" charset="0"/>
            </a:endParaRPr>
          </a:p>
          <a:p>
            <a:pPr lvl="0" algn="just"/>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the program needs to be executed, this MSIL or intermediate code is converted to binary executable code, called native code.</a:t>
            </a:r>
          </a:p>
          <a:p>
            <a:endParaRPr lang="en-US" dirty="0"/>
          </a:p>
        </p:txBody>
      </p:sp>
    </p:spTree>
    <p:extLst>
      <p:ext uri="{BB962C8B-B14F-4D97-AF65-F5344CB8AC3E}">
        <p14:creationId xmlns:p14="http://schemas.microsoft.com/office/powerpoint/2010/main" xmlns="" val="1461305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pPr lvl="0" algn="just"/>
            <a:r>
              <a:rPr lang="en-US" dirty="0" smtClean="0">
                <a:latin typeface="Times New Roman" pitchFamily="18" charset="0"/>
                <a:cs typeface="Times New Roman" pitchFamily="18" charset="0"/>
              </a:rPr>
              <a:t>To provide a code-execution environment that eliminates the performance problems of scripted or interpreted environments.</a:t>
            </a:r>
          </a:p>
          <a:p>
            <a:pPr lvl="0" algn="just"/>
            <a:r>
              <a:rPr lang="en-US" dirty="0" smtClean="0">
                <a:latin typeface="Times New Roman" pitchFamily="18" charset="0"/>
                <a:cs typeface="Times New Roman" pitchFamily="18" charset="0"/>
              </a:rPr>
              <a:t>To make the developer experience consistent across widely varying types of applications, such as Windows-based applications and Web-based applications.</a:t>
            </a:r>
          </a:p>
          <a:p>
            <a:pPr lvl="0" algn="just"/>
            <a:r>
              <a:rPr lang="en-US" dirty="0" smtClean="0">
                <a:latin typeface="Times New Roman" pitchFamily="18" charset="0"/>
                <a:cs typeface="Times New Roman" pitchFamily="18" charset="0"/>
              </a:rPr>
              <a:t>To build all communication on industry standards to ensure that code based on the .NET Framework can integrate with any other code.</a:t>
            </a:r>
          </a:p>
          <a:p>
            <a:endParaRPr lang="en-US" dirty="0" smtClean="0"/>
          </a:p>
          <a:p>
            <a:endParaRPr lang="en-US" dirty="0"/>
          </a:p>
        </p:txBody>
      </p:sp>
    </p:spTree>
    <p:extLst>
      <p:ext uri="{BB962C8B-B14F-4D97-AF65-F5344CB8AC3E}">
        <p14:creationId xmlns:p14="http://schemas.microsoft.com/office/powerpoint/2010/main" xmlns="" val="17232463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Microsoft Intermediate Language (MSIL) is a CPU-independent set of instructions that can be efficiently converted to the native code</a:t>
            </a:r>
            <a:r>
              <a:rPr lang="en-US" dirty="0" smtClean="0"/>
              <a:t>.</a:t>
            </a:r>
          </a:p>
          <a:p>
            <a:pPr algn="just"/>
            <a:r>
              <a:rPr lang="en-US" dirty="0" smtClean="0"/>
              <a:t> </a:t>
            </a:r>
            <a:r>
              <a:rPr lang="en-US" dirty="0"/>
              <a:t>During the runtime the </a:t>
            </a:r>
            <a:r>
              <a:rPr lang="en-US" u="sng" dirty="0">
                <a:hlinkClick r:id="rId2"/>
              </a:rPr>
              <a:t>Common Language Runtime</a:t>
            </a:r>
            <a:r>
              <a:rPr lang="en-US" dirty="0"/>
              <a:t> (CLR)'s </a:t>
            </a:r>
            <a:r>
              <a:rPr lang="en-US" u="sng" dirty="0">
                <a:hlinkClick r:id="rId3"/>
              </a:rPr>
              <a:t>Just In Time</a:t>
            </a:r>
            <a:r>
              <a:rPr lang="en-US" dirty="0"/>
              <a:t> (JIT) compiler converts the Microsoft Intermediate Language (MSIL) code into native code to the Operating System.</a:t>
            </a:r>
          </a:p>
          <a:p>
            <a:endParaRPr lang="en-US" dirty="0"/>
          </a:p>
        </p:txBody>
      </p:sp>
    </p:spTree>
    <p:extLst>
      <p:ext uri="{BB962C8B-B14F-4D97-AF65-F5344CB8AC3E}">
        <p14:creationId xmlns:p14="http://schemas.microsoft.com/office/powerpoint/2010/main" xmlns="" val="1675008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248400"/>
          </a:xfrm>
        </p:spPr>
        <p:txBody>
          <a:bodyPr>
            <a:normAutofit/>
          </a:bodyPr>
          <a:lstStyle/>
          <a:p>
            <a:pPr algn="just"/>
            <a:r>
              <a:rPr lang="en-US" dirty="0" smtClean="0">
                <a:latin typeface="Times New Roman" pitchFamily="18" charset="0"/>
                <a:cs typeface="Times New Roman" pitchFamily="18" charset="0"/>
              </a:rPr>
              <a:t>When a compiler produces Microsoft Intermediate Language (MSIL), it also produces </a:t>
            </a:r>
            <a:r>
              <a:rPr lang="en-US" u="sng" dirty="0" smtClean="0">
                <a:latin typeface="Times New Roman" pitchFamily="18" charset="0"/>
                <a:cs typeface="Times New Roman" pitchFamily="18" charset="0"/>
                <a:hlinkClick r:id="rId2"/>
              </a:rPr>
              <a:t>Metadata</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Microsoft Intermediate Language (MSIL) and Metadata are contained in a portable executable (PE) file .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Microsoft </a:t>
            </a:r>
            <a:r>
              <a:rPr lang="en-US" dirty="0">
                <a:latin typeface="Times New Roman" pitchFamily="18" charset="0"/>
                <a:cs typeface="Times New Roman" pitchFamily="18" charset="0"/>
              </a:rPr>
              <a:t>Intermediate Language (MSIL) includes instructions for loading, storing, initializing, and calling methods on objects, as well as instructions for arithmetic and logical operations, control flow, direct memory access, exception handling, and other operations. </a:t>
            </a:r>
          </a:p>
          <a:p>
            <a:endParaRPr lang="en-US" dirty="0"/>
          </a:p>
        </p:txBody>
      </p:sp>
    </p:spTree>
    <p:extLst>
      <p:ext uri="{BB962C8B-B14F-4D97-AF65-F5344CB8AC3E}">
        <p14:creationId xmlns:p14="http://schemas.microsoft.com/office/powerpoint/2010/main" xmlns="" val="967971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l="10615"/>
          <a:stretch/>
        </p:blipFill>
        <p:spPr bwMode="auto">
          <a:xfrm>
            <a:off x="0" y="1"/>
            <a:ext cx="9144001"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9439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AU" sz="2600" b="1" dirty="0" smtClean="0">
                <a:latin typeface="Times New Roman" pitchFamily="18" charset="0"/>
                <a:cs typeface="Times New Roman" pitchFamily="18" charset="0"/>
              </a:rPr>
              <a:t>Two </a:t>
            </a:r>
            <a:r>
              <a:rPr lang="en-AU" sz="2600" b="1" dirty="0">
                <a:latin typeface="Times New Roman" pitchFamily="18" charset="0"/>
                <a:cs typeface="Times New Roman" pitchFamily="18" charset="0"/>
              </a:rPr>
              <a:t>kinds (types) of assemblies in .</a:t>
            </a:r>
            <a:r>
              <a:rPr lang="en-AU" sz="2600" b="1" dirty="0" smtClean="0">
                <a:latin typeface="Times New Roman" pitchFamily="18" charset="0"/>
                <a:cs typeface="Times New Roman" pitchFamily="18" charset="0"/>
              </a:rPr>
              <a:t>NET</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838200"/>
            <a:ext cx="8229600" cy="5943600"/>
          </a:xfrm>
        </p:spPr>
        <p:txBody>
          <a:bodyPr>
            <a:noAutofit/>
          </a:bodyPr>
          <a:lstStyle/>
          <a:p>
            <a:pPr lvl="0" algn="just"/>
            <a:r>
              <a:rPr lang="en-US" sz="2400" b="1" dirty="0">
                <a:latin typeface="Times New Roman" pitchFamily="18" charset="0"/>
                <a:cs typeface="Times New Roman" pitchFamily="18" charset="0"/>
              </a:rPr>
              <a:t>A private Assembly </a:t>
            </a:r>
            <a:r>
              <a:rPr lang="en-US" sz="2400" dirty="0">
                <a:latin typeface="Times New Roman" pitchFamily="18" charset="0"/>
                <a:cs typeface="Times New Roman" pitchFamily="18" charset="0"/>
              </a:rPr>
              <a:t>is used only by a single application, and usually it is stored in that application's install directory (The </a:t>
            </a:r>
            <a:r>
              <a:rPr lang="en-US" sz="2400" i="1" dirty="0" err="1">
                <a:latin typeface="Times New Roman" pitchFamily="18" charset="0"/>
                <a:cs typeface="Times New Roman" pitchFamily="18" charset="0"/>
              </a:rPr>
              <a:t>dll</a:t>
            </a:r>
            <a:r>
              <a:rPr lang="en-US" sz="2400" dirty="0">
                <a:latin typeface="Times New Roman" pitchFamily="18" charset="0"/>
                <a:cs typeface="Times New Roman" pitchFamily="18" charset="0"/>
              </a:rPr>
              <a:t> or </a:t>
            </a:r>
            <a:r>
              <a:rPr lang="en-US" sz="2400" i="1" dirty="0">
                <a:latin typeface="Times New Roman" pitchFamily="18" charset="0"/>
                <a:cs typeface="Times New Roman" pitchFamily="18" charset="0"/>
              </a:rPr>
              <a:t>exe</a:t>
            </a:r>
            <a:r>
              <a:rPr lang="en-US" sz="2400" dirty="0">
                <a:latin typeface="Times New Roman" pitchFamily="18" charset="0"/>
                <a:cs typeface="Times New Roman" pitchFamily="18" charset="0"/>
              </a:rPr>
              <a:t> which is sole property of one application only. It is generally stored in application root folder).</a:t>
            </a:r>
          </a:p>
          <a:p>
            <a:pPr lvl="0" algn="just"/>
            <a:r>
              <a:rPr lang="en-US" sz="2400" b="1" dirty="0">
                <a:latin typeface="Times New Roman" pitchFamily="18" charset="0"/>
                <a:cs typeface="Times New Roman" pitchFamily="18" charset="0"/>
              </a:rPr>
              <a:t>A shared Assembly </a:t>
            </a:r>
            <a:r>
              <a:rPr lang="en-US" sz="2400" dirty="0">
                <a:latin typeface="Times New Roman" pitchFamily="18" charset="0"/>
                <a:cs typeface="Times New Roman" pitchFamily="18" charset="0"/>
              </a:rPr>
              <a:t>is one that can be referenced by more than one application.</a:t>
            </a:r>
          </a:p>
          <a:p>
            <a:pPr lvl="0" algn="just"/>
            <a:r>
              <a:rPr lang="en-US" sz="2400" dirty="0">
                <a:latin typeface="Times New Roman" pitchFamily="18" charset="0"/>
                <a:cs typeface="Times New Roman" pitchFamily="18" charset="0"/>
              </a:rPr>
              <a:t> If multiple applications need to access an Assembly, we should add the Assembly to the </a:t>
            </a:r>
            <a:r>
              <a:rPr lang="en-US" sz="2400" u="sng" dirty="0">
                <a:latin typeface="Times New Roman" pitchFamily="18" charset="0"/>
                <a:cs typeface="Times New Roman" pitchFamily="18" charset="0"/>
                <a:hlinkClick r:id="rId2"/>
              </a:rPr>
              <a:t>Global Assembly Cache</a:t>
            </a:r>
            <a:r>
              <a:rPr lang="en-US" sz="2400" dirty="0">
                <a:latin typeface="Times New Roman" pitchFamily="18" charset="0"/>
                <a:cs typeface="Times New Roman" pitchFamily="18" charset="0"/>
              </a:rPr>
              <a:t> (GAC). </a:t>
            </a:r>
            <a:endParaRPr lang="en-US" sz="2400" dirty="0" smtClean="0">
              <a:latin typeface="Times New Roman" pitchFamily="18" charset="0"/>
              <a:cs typeface="Times New Roman" pitchFamily="18" charset="0"/>
            </a:endParaRPr>
          </a:p>
          <a:p>
            <a:pPr lvl="0" algn="just"/>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GAC is simply </a:t>
            </a:r>
            <a:r>
              <a:rPr lang="en-US" sz="2400" b="1" dirty="0">
                <a:latin typeface="Times New Roman" pitchFamily="18" charset="0"/>
                <a:cs typeface="Times New Roman" pitchFamily="18" charset="0"/>
              </a:rPr>
              <a:t>C:\Windows\Assembly</a:t>
            </a:r>
            <a:r>
              <a:rPr lang="en-US" sz="2400" dirty="0">
                <a:latin typeface="Times New Roman" pitchFamily="18" charset="0"/>
                <a:cs typeface="Times New Roman" pitchFamily="18" charset="0"/>
              </a:rPr>
              <a:t> folder where you can find the public assemblies/</a:t>
            </a:r>
            <a:r>
              <a:rPr lang="en-US" sz="2400" i="1" dirty="0" err="1">
                <a:latin typeface="Times New Roman" pitchFamily="18" charset="0"/>
                <a:cs typeface="Times New Roman" pitchFamily="18" charset="0"/>
              </a:rPr>
              <a:t>dlls</a:t>
            </a:r>
            <a:r>
              <a:rPr lang="en-US" sz="2400" dirty="0">
                <a:latin typeface="Times New Roman" pitchFamily="18" charset="0"/>
                <a:cs typeface="Times New Roman" pitchFamily="18" charset="0"/>
              </a:rPr>
              <a:t> of all the software’s installed in your PC.)</a:t>
            </a:r>
          </a:p>
          <a:p>
            <a:pPr lvl="0" algn="just"/>
            <a:r>
              <a:rPr lang="en-US" sz="2400" dirty="0" smtClean="0">
                <a:latin typeface="Times New Roman" pitchFamily="18" charset="0"/>
                <a:cs typeface="Times New Roman" pitchFamily="18" charset="0"/>
              </a:rPr>
              <a:t>Third </a:t>
            </a:r>
            <a:r>
              <a:rPr lang="en-US" sz="2400" dirty="0">
                <a:latin typeface="Times New Roman" pitchFamily="18" charset="0"/>
                <a:cs typeface="Times New Roman" pitchFamily="18" charset="0"/>
              </a:rPr>
              <a:t>and last known type of an assembly: </a:t>
            </a:r>
            <a:r>
              <a:rPr lang="en-US" sz="2400" u="sng" dirty="0">
                <a:latin typeface="Times New Roman" pitchFamily="18" charset="0"/>
                <a:cs typeface="Times New Roman" pitchFamily="18" charset="0"/>
                <a:hlinkClick r:id="rId3"/>
              </a:rPr>
              <a:t>Satellite Assembly</a:t>
            </a:r>
            <a:r>
              <a:rPr lang="en-US" sz="2400" dirty="0">
                <a:latin typeface="Times New Roman" pitchFamily="18" charset="0"/>
                <a:cs typeface="Times New Roman" pitchFamily="18" charset="0"/>
              </a:rPr>
              <a:t> . A Satellite Assembly contains only static objects like images and other non-executable files required by the application</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35060970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Single-file assembly &amp;</a:t>
            </a:r>
            <a:r>
              <a:rPr lang="en-US" b="1" dirty="0" smtClean="0"/>
              <a:t> </a:t>
            </a:r>
            <a:r>
              <a:rPr lang="en-US" b="1" dirty="0"/>
              <a:t>Multifile </a:t>
            </a:r>
            <a:r>
              <a:rPr lang="en-US" b="1" dirty="0" smtClean="0"/>
              <a:t>assembly</a:t>
            </a:r>
            <a:endParaRPr lang="en-US" dirty="0"/>
          </a:p>
        </p:txBody>
      </p:sp>
      <p:sp>
        <p:nvSpPr>
          <p:cNvPr id="3" name="Content Placeholder 2"/>
          <p:cNvSpPr>
            <a:spLocks noGrp="1"/>
          </p:cNvSpPr>
          <p:nvPr>
            <p:ph idx="1"/>
          </p:nvPr>
        </p:nvSpPr>
        <p:spPr/>
        <p:txBody>
          <a:bodyPr>
            <a:normAutofit/>
          </a:bodyPr>
          <a:lstStyle/>
          <a:p>
            <a:pPr lvl="0" algn="just"/>
            <a:r>
              <a:rPr lang="en-US" sz="2600" dirty="0">
                <a:latin typeface="Times New Roman" pitchFamily="18" charset="0"/>
                <a:cs typeface="Times New Roman" pitchFamily="18" charset="0"/>
              </a:rPr>
              <a:t>When the component of an assembly is grouped (collected) in a single physical file, it is known as </a:t>
            </a:r>
            <a:r>
              <a:rPr lang="en-US" sz="2600" b="1" dirty="0">
                <a:latin typeface="Times New Roman" pitchFamily="18" charset="0"/>
                <a:cs typeface="Times New Roman" pitchFamily="18" charset="0"/>
              </a:rPr>
              <a:t>Single-file assembly</a:t>
            </a:r>
            <a:r>
              <a:rPr lang="en-US" sz="2600" dirty="0">
                <a:latin typeface="Times New Roman" pitchFamily="18" charset="0"/>
                <a:cs typeface="Times New Roman" pitchFamily="18" charset="0"/>
              </a:rPr>
              <a:t>.</a:t>
            </a:r>
          </a:p>
          <a:p>
            <a:pPr lvl="0" algn="just"/>
            <a:r>
              <a:rPr lang="en-US" sz="2600" dirty="0">
                <a:latin typeface="Times New Roman" pitchFamily="18" charset="0"/>
                <a:cs typeface="Times New Roman" pitchFamily="18" charset="0"/>
              </a:rPr>
              <a:t>When the component of an assembly is contained in several files, it is known as </a:t>
            </a:r>
            <a:r>
              <a:rPr lang="en-US" sz="2600" b="1" dirty="0">
                <a:latin typeface="Times New Roman" pitchFamily="18" charset="0"/>
                <a:cs typeface="Times New Roman" pitchFamily="18" charset="0"/>
              </a:rPr>
              <a:t>Multifile assembly</a:t>
            </a:r>
            <a:r>
              <a:rPr lang="en-US" sz="2600" dirty="0">
                <a:latin typeface="Times New Roman" pitchFamily="18" charset="0"/>
                <a:cs typeface="Times New Roman" pitchFamily="18" charset="0"/>
              </a:rPr>
              <a:t>. </a:t>
            </a:r>
          </a:p>
          <a:p>
            <a:pPr lvl="0" algn="just"/>
            <a:r>
              <a:rPr lang="en-US" sz="2600" dirty="0">
                <a:latin typeface="Times New Roman" pitchFamily="18" charset="0"/>
                <a:cs typeface="Times New Roman" pitchFamily="18" charset="0"/>
              </a:rPr>
              <a:t>These files can be modules of compiled code (.</a:t>
            </a:r>
            <a:r>
              <a:rPr lang="en-US" sz="2600" dirty="0" err="1">
                <a:latin typeface="Times New Roman" pitchFamily="18" charset="0"/>
                <a:cs typeface="Times New Roman" pitchFamily="18" charset="0"/>
              </a:rPr>
              <a:t>netmodule</a:t>
            </a:r>
            <a:r>
              <a:rPr lang="en-US" sz="2600" dirty="0">
                <a:latin typeface="Times New Roman" pitchFamily="18" charset="0"/>
                <a:cs typeface="Times New Roman" pitchFamily="18" charset="0"/>
              </a:rPr>
              <a:t>), resources (such as .bmp or .jpg files), or other files required by the application. </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5105400"/>
            <a:ext cx="9143999"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846374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.NET assembly </a:t>
            </a:r>
            <a:r>
              <a:rPr lang="en-US" b="1" dirty="0" smtClean="0"/>
              <a:t>contain </a:t>
            </a:r>
            <a:r>
              <a:rPr lang="en-US" b="1" dirty="0"/>
              <a:t>the following </a:t>
            </a:r>
            <a:r>
              <a:rPr lang="en-US" b="1" dirty="0" smtClean="0"/>
              <a:t>elements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marL="514350" lvl="0" indent="-514350" algn="just">
              <a:buFont typeface="+mj-lt"/>
              <a:buAutoNum type="arabicPeriod"/>
            </a:pPr>
            <a:r>
              <a:rPr lang="en-US" sz="2800" b="1" dirty="0">
                <a:latin typeface="Times New Roman" pitchFamily="18" charset="0"/>
                <a:cs typeface="Times New Roman" pitchFamily="18" charset="0"/>
              </a:rPr>
              <a:t>Assembly Manifest</a:t>
            </a:r>
            <a:r>
              <a:rPr lang="en-US" sz="2800" dirty="0">
                <a:latin typeface="Times New Roman" pitchFamily="18" charset="0"/>
                <a:cs typeface="Times New Roman" pitchFamily="18" charset="0"/>
              </a:rPr>
              <a:t> – Metadata that describes the assembly and its </a:t>
            </a:r>
            <a:r>
              <a:rPr lang="en-US" sz="2800" dirty="0" smtClean="0">
                <a:latin typeface="Times New Roman" pitchFamily="18" charset="0"/>
                <a:cs typeface="Times New Roman" pitchFamily="18" charset="0"/>
              </a:rPr>
              <a:t>contents.</a:t>
            </a:r>
            <a:endParaRPr lang="en-US" sz="2800" dirty="0">
              <a:latin typeface="Times New Roman" pitchFamily="18" charset="0"/>
              <a:cs typeface="Times New Roman" pitchFamily="18" charset="0"/>
            </a:endParaRPr>
          </a:p>
          <a:p>
            <a:pPr marL="514350" lvl="0" indent="-514350" algn="just">
              <a:buFont typeface="+mj-lt"/>
              <a:buAutoNum type="arabicPeriod"/>
            </a:pPr>
            <a:r>
              <a:rPr lang="en-US" sz="2800" b="1" dirty="0">
                <a:latin typeface="Times New Roman" pitchFamily="18" charset="0"/>
                <a:cs typeface="Times New Roman" pitchFamily="18" charset="0"/>
              </a:rPr>
              <a:t>Source Code</a:t>
            </a:r>
            <a:r>
              <a:rPr lang="en-US" sz="2800" dirty="0">
                <a:latin typeface="Times New Roman" pitchFamily="18" charset="0"/>
                <a:cs typeface="Times New Roman" pitchFamily="18" charset="0"/>
              </a:rPr>
              <a:t> – Compiled into Microsoft intermediate language (</a:t>
            </a:r>
            <a:r>
              <a:rPr lang="en-US" sz="2800" b="1" dirty="0">
                <a:latin typeface="Times New Roman" pitchFamily="18" charset="0"/>
                <a:cs typeface="Times New Roman" pitchFamily="18" charset="0"/>
                <a:hlinkClick r:id="rId3"/>
              </a:rPr>
              <a:t>MSIL</a:t>
            </a:r>
            <a:r>
              <a:rPr lang="en-US" sz="2800" dirty="0">
                <a:latin typeface="Times New Roman" pitchFamily="18" charset="0"/>
                <a:cs typeface="Times New Roman" pitchFamily="18" charset="0"/>
              </a:rPr>
              <a:t>)</a:t>
            </a:r>
          </a:p>
          <a:p>
            <a:pPr marL="514350" lvl="0" indent="-514350" algn="just">
              <a:buFont typeface="+mj-lt"/>
              <a:buAutoNum type="arabicPeriod"/>
            </a:pPr>
            <a:r>
              <a:rPr lang="en-US" sz="2800" b="1" dirty="0">
                <a:latin typeface="Times New Roman" pitchFamily="18" charset="0"/>
                <a:cs typeface="Times New Roman" pitchFamily="18" charset="0"/>
              </a:rPr>
              <a:t>Type Metadata</a:t>
            </a:r>
            <a:r>
              <a:rPr lang="en-US" sz="2800" dirty="0">
                <a:latin typeface="Times New Roman" pitchFamily="18" charset="0"/>
                <a:cs typeface="Times New Roman" pitchFamily="18" charset="0"/>
              </a:rPr>
              <a:t> – Defines all types, their properties and </a:t>
            </a:r>
            <a:r>
              <a:rPr lang="en-US" sz="2800" dirty="0" smtClean="0">
                <a:latin typeface="Times New Roman" pitchFamily="18" charset="0"/>
                <a:cs typeface="Times New Roman" pitchFamily="18" charset="0"/>
              </a:rPr>
              <a:t>methods.</a:t>
            </a:r>
          </a:p>
          <a:p>
            <a:pPr marL="514350" lvl="0" indent="-514350" algn="just">
              <a:buFont typeface="+mj-lt"/>
              <a:buAutoNum type="arabicPeriod"/>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Resources</a:t>
            </a:r>
            <a:r>
              <a:rPr lang="en-US" sz="2800" dirty="0">
                <a:latin typeface="Times New Roman" pitchFamily="18" charset="0"/>
                <a:cs typeface="Times New Roman" pitchFamily="18" charset="0"/>
              </a:rPr>
              <a:t> – Icons, images, text strings and other resources</a:t>
            </a:r>
          </a:p>
          <a:p>
            <a:pPr lvl="0" algn="just"/>
            <a:r>
              <a:rPr lang="en-US" sz="2800" dirty="0">
                <a:latin typeface="Times New Roman" pitchFamily="18" charset="0"/>
                <a:cs typeface="Times New Roman" pitchFamily="18" charset="0"/>
              </a:rPr>
              <a:t>The assembly manifest is required; the other elements are optional.</a:t>
            </a:r>
          </a:p>
          <a:p>
            <a:endParaRPr lang="en-US" dirty="0"/>
          </a:p>
        </p:txBody>
      </p:sp>
    </p:spTree>
    <p:extLst>
      <p:ext uri="{BB962C8B-B14F-4D97-AF65-F5344CB8AC3E}">
        <p14:creationId xmlns:p14="http://schemas.microsoft.com/office/powerpoint/2010/main" xmlns="" val="1595076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an assembly manifest</a:t>
            </a:r>
            <a:r>
              <a:rPr lang="en-US" b="1" dirty="0" smtClean="0"/>
              <a:t>?</a:t>
            </a:r>
            <a:endParaRPr lang="en-US" dirty="0"/>
          </a:p>
        </p:txBody>
      </p:sp>
      <p:sp>
        <p:nvSpPr>
          <p:cNvPr id="3" name="Content Placeholder 2"/>
          <p:cNvSpPr>
            <a:spLocks noGrp="1"/>
          </p:cNvSpPr>
          <p:nvPr>
            <p:ph idx="1"/>
          </p:nvPr>
        </p:nvSpPr>
        <p:spPr/>
        <p:txBody>
          <a:bodyPr>
            <a:normAutofit fontScale="92500"/>
          </a:bodyPr>
          <a:lstStyle/>
          <a:p>
            <a:pPr lvl="0" algn="just"/>
            <a:r>
              <a:rPr lang="en-US" dirty="0"/>
              <a:t>An </a:t>
            </a:r>
            <a:r>
              <a:rPr lang="en-US" b="1" dirty="0"/>
              <a:t>assembly manifest</a:t>
            </a:r>
            <a:r>
              <a:rPr lang="en-US" dirty="0"/>
              <a:t> is a text file containing </a:t>
            </a:r>
            <a:r>
              <a:rPr lang="en-US" dirty="0">
                <a:hlinkClick r:id="rId2" tooltip="Metadata"/>
              </a:rPr>
              <a:t>metadata</a:t>
            </a:r>
            <a:r>
              <a:rPr lang="en-US" dirty="0"/>
              <a:t> about </a:t>
            </a:r>
            <a:r>
              <a:rPr lang="en-US" dirty="0" smtClean="0">
                <a:hlinkClick r:id="rId3" tooltip="Assembly (CLI)"/>
              </a:rPr>
              <a:t>assemblies</a:t>
            </a:r>
            <a:r>
              <a:rPr lang="en-US" dirty="0"/>
              <a:t>. </a:t>
            </a:r>
            <a:endParaRPr lang="en-US" dirty="0" smtClean="0"/>
          </a:p>
          <a:p>
            <a:pPr lvl="0" algn="just"/>
            <a:r>
              <a:rPr lang="en-US" dirty="0" smtClean="0"/>
              <a:t>It </a:t>
            </a:r>
            <a:r>
              <a:rPr lang="en-US" dirty="0"/>
              <a:t>describes the relationship and dependencies of the components in the assembly, versioning information, scope information and the security permissions required by the assembly</a:t>
            </a:r>
            <a:r>
              <a:rPr lang="en-US" dirty="0" smtClean="0"/>
              <a:t>.</a:t>
            </a:r>
          </a:p>
          <a:p>
            <a:pPr algn="just"/>
            <a:r>
              <a:rPr lang="en-US" dirty="0"/>
              <a:t>Assembly Manifest contains a collection of data that describes how the elements in the assembly relate to each other. </a:t>
            </a:r>
          </a:p>
          <a:p>
            <a:pPr lvl="0" algn="just"/>
            <a:endParaRPr lang="en-US" dirty="0"/>
          </a:p>
          <a:p>
            <a:endParaRPr lang="en-US" dirty="0"/>
          </a:p>
        </p:txBody>
      </p:sp>
    </p:spTree>
    <p:extLst>
      <p:ext uri="{BB962C8B-B14F-4D97-AF65-F5344CB8AC3E}">
        <p14:creationId xmlns:p14="http://schemas.microsoft.com/office/powerpoint/2010/main" xmlns="" val="468944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manifest contains</a:t>
            </a:r>
            <a:r>
              <a:rPr lang="en-US" b="1" dirty="0" smtClean="0"/>
              <a:t>:</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pPr marL="514350" lvl="0" indent="-514350" algn="just">
              <a:buFont typeface="+mj-lt"/>
              <a:buAutoNum type="arabicPeriod"/>
            </a:pPr>
            <a:r>
              <a:rPr lang="en-US" sz="3400" b="1" dirty="0">
                <a:latin typeface="Times New Roman" pitchFamily="18" charset="0"/>
                <a:cs typeface="Times New Roman" pitchFamily="18" charset="0"/>
              </a:rPr>
              <a:t>Strong Name</a:t>
            </a:r>
            <a:r>
              <a:rPr lang="en-US" sz="3400" dirty="0">
                <a:latin typeface="Times New Roman" pitchFamily="18" charset="0"/>
                <a:cs typeface="Times New Roman" pitchFamily="18" charset="0"/>
              </a:rPr>
              <a:t> – The assembly’s name, version, culture, optional processor architecture, and public key (for shared assemblies)</a:t>
            </a:r>
          </a:p>
          <a:p>
            <a:pPr marL="514350" lvl="0" indent="-514350" algn="just">
              <a:buFont typeface="+mj-lt"/>
              <a:buAutoNum type="arabicPeriod"/>
            </a:pPr>
            <a:r>
              <a:rPr lang="en-US" sz="3400" b="1" dirty="0">
                <a:latin typeface="Times New Roman" pitchFamily="18" charset="0"/>
                <a:cs typeface="Times New Roman" pitchFamily="18" charset="0"/>
              </a:rPr>
              <a:t>File Contents</a:t>
            </a:r>
            <a:r>
              <a:rPr lang="en-US" sz="3400" dirty="0">
                <a:latin typeface="Times New Roman" pitchFamily="18" charset="0"/>
                <a:cs typeface="Times New Roman" pitchFamily="18" charset="0"/>
              </a:rPr>
              <a:t> – Name and hash of all files in the assembly</a:t>
            </a:r>
          </a:p>
          <a:p>
            <a:pPr marL="514350" lvl="0" indent="-514350" algn="just">
              <a:buFont typeface="+mj-lt"/>
              <a:buAutoNum type="arabicPeriod"/>
            </a:pPr>
            <a:r>
              <a:rPr lang="en-US" sz="3400" b="1" dirty="0">
                <a:latin typeface="Times New Roman" pitchFamily="18" charset="0"/>
                <a:cs typeface="Times New Roman" pitchFamily="18" charset="0"/>
              </a:rPr>
              <a:t>Type List </a:t>
            </a:r>
            <a:r>
              <a:rPr lang="en-US" sz="3400" dirty="0">
                <a:latin typeface="Times New Roman" pitchFamily="18" charset="0"/>
                <a:cs typeface="Times New Roman" pitchFamily="18" charset="0"/>
              </a:rPr>
              <a:t>– Types defined in the assembly, including public types that are exported from the assembly</a:t>
            </a:r>
          </a:p>
          <a:p>
            <a:pPr marL="514350" lvl="0" indent="-514350" algn="just">
              <a:buFont typeface="+mj-lt"/>
              <a:buAutoNum type="arabicPeriod"/>
            </a:pPr>
            <a:r>
              <a:rPr lang="en-US" sz="3400" b="1" dirty="0">
                <a:latin typeface="Times New Roman" pitchFamily="18" charset="0"/>
                <a:cs typeface="Times New Roman" pitchFamily="18" charset="0"/>
              </a:rPr>
              <a:t>Resource List</a:t>
            </a:r>
            <a:r>
              <a:rPr lang="en-US" sz="3400" dirty="0">
                <a:latin typeface="Times New Roman" pitchFamily="18" charset="0"/>
                <a:cs typeface="Times New Roman" pitchFamily="18" charset="0"/>
              </a:rPr>
              <a:t> – Icons, images, text strings and other resources contained in the assembly</a:t>
            </a:r>
          </a:p>
          <a:p>
            <a:pPr marL="514350" lvl="0" indent="-514350" algn="just">
              <a:buFont typeface="+mj-lt"/>
              <a:buAutoNum type="arabicPeriod"/>
            </a:pPr>
            <a:r>
              <a:rPr lang="en-US" sz="3400" b="1" dirty="0">
                <a:latin typeface="Times New Roman" pitchFamily="18" charset="0"/>
                <a:cs typeface="Times New Roman" pitchFamily="18" charset="0"/>
              </a:rPr>
              <a:t>Dependencies</a:t>
            </a:r>
            <a:r>
              <a:rPr lang="en-US" sz="3400" dirty="0">
                <a:latin typeface="Times New Roman" pitchFamily="18" charset="0"/>
                <a:cs typeface="Times New Roman" pitchFamily="18" charset="0"/>
              </a:rPr>
              <a:t> – Compile-time dependencies on other assemblies</a:t>
            </a:r>
          </a:p>
          <a:p>
            <a:pPr marL="514350" lvl="0" indent="-514350" algn="just">
              <a:buFont typeface="+mj-lt"/>
              <a:buAutoNum type="arabicPeriod"/>
            </a:pPr>
            <a:r>
              <a:rPr lang="en-US" sz="3400" b="1" dirty="0">
                <a:latin typeface="Times New Roman" pitchFamily="18" charset="0"/>
                <a:cs typeface="Times New Roman" pitchFamily="18" charset="0"/>
              </a:rPr>
              <a:t>Security</a:t>
            </a:r>
            <a:r>
              <a:rPr lang="en-US" sz="3400" dirty="0">
                <a:latin typeface="Times New Roman" pitchFamily="18" charset="0"/>
                <a:cs typeface="Times New Roman" pitchFamily="18" charset="0"/>
              </a:rPr>
              <a:t> – Permissions required for the assembly to run properly</a:t>
            </a:r>
          </a:p>
          <a:p>
            <a:endParaRPr lang="en-US" dirty="0"/>
          </a:p>
        </p:txBody>
      </p:sp>
    </p:spTree>
    <p:extLst>
      <p:ext uri="{BB962C8B-B14F-4D97-AF65-F5344CB8AC3E}">
        <p14:creationId xmlns:p14="http://schemas.microsoft.com/office/powerpoint/2010/main" xmlns="" val="1892143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Common Type System (CTS</a:t>
            </a:r>
            <a:r>
              <a:rPr lang="en-AU" b="1" dirty="0" smtClean="0"/>
              <a:t>)</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lvl="0" algn="just"/>
            <a:r>
              <a:rPr lang="en-US" sz="3300" dirty="0">
                <a:latin typeface="Times New Roman" pitchFamily="18" charset="0"/>
                <a:cs typeface="Times New Roman" pitchFamily="18" charset="0"/>
              </a:rPr>
              <a:t>The language interoperability, and .NET Class Framework, are not possible without all the language sharing the same </a:t>
            </a:r>
            <a:r>
              <a:rPr lang="en-US" sz="3300" dirty="0">
                <a:latin typeface="Times New Roman" pitchFamily="18" charset="0"/>
                <a:cs typeface="Times New Roman" pitchFamily="18" charset="0"/>
                <a:hlinkClick r:id="rId2"/>
              </a:rPr>
              <a:t>data type</a:t>
            </a:r>
            <a:r>
              <a:rPr lang="en-US" sz="3300" dirty="0">
                <a:latin typeface="Times New Roman" pitchFamily="18" charset="0"/>
                <a:cs typeface="Times New Roman" pitchFamily="18" charset="0"/>
              </a:rPr>
              <a:t>s.</a:t>
            </a:r>
          </a:p>
          <a:p>
            <a:pPr lvl="0" algn="just"/>
            <a:r>
              <a:rPr lang="en-US" sz="3300" dirty="0">
                <a:latin typeface="Times New Roman" pitchFamily="18" charset="0"/>
                <a:cs typeface="Times New Roman" pitchFamily="18" charset="0"/>
              </a:rPr>
              <a:t>The Common Type System (CTS) is a standard for defining and using data types in the .NET framework. </a:t>
            </a:r>
          </a:p>
          <a:p>
            <a:pPr lvl="0" algn="just"/>
            <a:r>
              <a:rPr lang="en-US" sz="3300" dirty="0">
                <a:latin typeface="Times New Roman" pitchFamily="18" charset="0"/>
                <a:cs typeface="Times New Roman" pitchFamily="18" charset="0"/>
              </a:rPr>
              <a:t>CTS define a collection of data types, which are used and managed by the run time to </a:t>
            </a:r>
            <a:r>
              <a:rPr lang="en-US" sz="3300" dirty="0" smtClean="0">
                <a:latin typeface="Times New Roman" pitchFamily="18" charset="0"/>
                <a:cs typeface="Times New Roman" pitchFamily="18" charset="0"/>
              </a:rPr>
              <a:t>make easy of  </a:t>
            </a:r>
            <a:r>
              <a:rPr lang="en-US" sz="3300" dirty="0">
                <a:latin typeface="Times New Roman" pitchFamily="18" charset="0"/>
                <a:cs typeface="Times New Roman" pitchFamily="18" charset="0"/>
              </a:rPr>
              <a:t>cross-language integration.</a:t>
            </a:r>
          </a:p>
          <a:p>
            <a:endParaRPr lang="en-US" dirty="0"/>
          </a:p>
        </p:txBody>
      </p:sp>
    </p:spTree>
    <p:extLst>
      <p:ext uri="{BB962C8B-B14F-4D97-AF65-F5344CB8AC3E}">
        <p14:creationId xmlns:p14="http://schemas.microsoft.com/office/powerpoint/2010/main" xmlns="" val="912970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a:t>
            </a:r>
            <a:r>
              <a:rPr lang="en-US" b="1" dirty="0" smtClean="0"/>
              <a:t>CTS works?</a:t>
            </a:r>
            <a:endParaRPr lang="en-US" dirty="0"/>
          </a:p>
        </p:txBody>
      </p:sp>
      <p:sp>
        <p:nvSpPr>
          <p:cNvPr id="3" name="Content Placeholder 2"/>
          <p:cNvSpPr>
            <a:spLocks noGrp="1"/>
          </p:cNvSpPr>
          <p:nvPr>
            <p:ph idx="1"/>
          </p:nvPr>
        </p:nvSpPr>
        <p:spPr/>
        <p:txBody>
          <a:bodyPr/>
          <a:lstStyle/>
          <a:p>
            <a:pPr lvl="0" algn="just"/>
            <a:r>
              <a:rPr lang="en-US" sz="2600" dirty="0" smtClean="0">
                <a:latin typeface="Times New Roman" pitchFamily="18" charset="0"/>
                <a:cs typeface="Times New Roman" pitchFamily="18" charset="0"/>
              </a:rPr>
              <a:t>CTS </a:t>
            </a:r>
            <a:r>
              <a:rPr lang="en-US" sz="2600" dirty="0">
                <a:latin typeface="Times New Roman" pitchFamily="18" charset="0"/>
                <a:cs typeface="Times New Roman" pitchFamily="18" charset="0"/>
              </a:rPr>
              <a:t>is converting the data type to a common data </a:t>
            </a:r>
            <a:r>
              <a:rPr lang="en-US" sz="2600" dirty="0" smtClean="0">
                <a:latin typeface="Times New Roman" pitchFamily="18" charset="0"/>
                <a:cs typeface="Times New Roman" pitchFamily="18" charset="0"/>
              </a:rPr>
              <a:t>type.</a:t>
            </a:r>
          </a:p>
          <a:p>
            <a:pPr lvl="0" algn="just"/>
            <a:r>
              <a:rPr lang="en-US" sz="2600" dirty="0" smtClean="0">
                <a:latin typeface="Times New Roman" pitchFamily="18" charset="0"/>
                <a:cs typeface="Times New Roman" pitchFamily="18" charset="0"/>
              </a:rPr>
              <a:t>when </a:t>
            </a:r>
            <a:r>
              <a:rPr lang="en-US" sz="2600" dirty="0">
                <a:latin typeface="Times New Roman" pitchFamily="18" charset="0"/>
                <a:cs typeface="Times New Roman" pitchFamily="18" charset="0"/>
              </a:rPr>
              <a:t>we declare an </a:t>
            </a:r>
            <a:r>
              <a:rPr lang="en-US" sz="2600" dirty="0" err="1">
                <a:latin typeface="Times New Roman" pitchFamily="18" charset="0"/>
                <a:cs typeface="Times New Roman" pitchFamily="18" charset="0"/>
              </a:rPr>
              <a:t>int</a:t>
            </a:r>
            <a:r>
              <a:rPr lang="en-US" sz="2600" dirty="0">
                <a:latin typeface="Times New Roman" pitchFamily="18" charset="0"/>
                <a:cs typeface="Times New Roman" pitchFamily="18" charset="0"/>
              </a:rPr>
              <a:t> type data type in C# and </a:t>
            </a:r>
            <a:r>
              <a:rPr lang="en-US" sz="2600" dirty="0" err="1">
                <a:latin typeface="Times New Roman" pitchFamily="18" charset="0"/>
                <a:cs typeface="Times New Roman" pitchFamily="18" charset="0"/>
              </a:rPr>
              <a:t>VB.Net</a:t>
            </a:r>
            <a:r>
              <a:rPr lang="en-US" sz="2600" dirty="0">
                <a:latin typeface="Times New Roman" pitchFamily="18" charset="0"/>
                <a:cs typeface="Times New Roman" pitchFamily="18" charset="0"/>
              </a:rPr>
              <a:t> then they are converted to int32. </a:t>
            </a:r>
            <a:endParaRPr lang="en-US" sz="2600" dirty="0" smtClean="0">
              <a:latin typeface="Times New Roman" pitchFamily="18" charset="0"/>
              <a:cs typeface="Times New Roman" pitchFamily="18" charset="0"/>
            </a:endParaRPr>
          </a:p>
          <a:p>
            <a:pPr lvl="0" algn="just"/>
            <a:r>
              <a:rPr lang="en-US" sz="2600" dirty="0" smtClean="0">
                <a:latin typeface="Times New Roman" pitchFamily="18" charset="0"/>
                <a:cs typeface="Times New Roman" pitchFamily="18" charset="0"/>
              </a:rPr>
              <a:t>In </a:t>
            </a:r>
            <a:r>
              <a:rPr lang="en-US" sz="2600" dirty="0">
                <a:latin typeface="Times New Roman" pitchFamily="18" charset="0"/>
                <a:cs typeface="Times New Roman" pitchFamily="18" charset="0"/>
              </a:rPr>
              <a:t>other words, now both will have a common data type that provides flexible communication between these two languages.</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4267200"/>
            <a:ext cx="9144000" cy="2481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491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086600" cy="457200"/>
          </a:xfrm>
        </p:spPr>
        <p:txBody>
          <a:bodyPr/>
          <a:lstStyle/>
          <a:p>
            <a:pPr algn="ctr"/>
            <a:r>
              <a:rPr lang="en-US" sz="2700" b="0" dirty="0"/>
              <a:t/>
            </a:r>
            <a:br>
              <a:rPr lang="en-US" sz="2700" b="0" dirty="0"/>
            </a:br>
            <a:r>
              <a:rPr lang="en-US" sz="2700" b="0" dirty="0"/>
              <a:t>Introducing the Building Blocks of the .NET Platform (CLR, CTS, and CLS) </a:t>
            </a:r>
            <a:endParaRPr lang="en-US" sz="2700" dirty="0"/>
          </a:p>
        </p:txBody>
      </p:sp>
      <p:sp>
        <p:nvSpPr>
          <p:cNvPr id="3" name="Content Placeholder 2"/>
          <p:cNvSpPr>
            <a:spLocks noGrp="1"/>
          </p:cNvSpPr>
          <p:nvPr>
            <p:ph idx="1"/>
          </p:nvPr>
        </p:nvSpPr>
        <p:spPr>
          <a:xfrm>
            <a:off x="228600" y="1143000"/>
            <a:ext cx="8686800" cy="5562600"/>
          </a:xfrm>
        </p:spPr>
        <p:txBody>
          <a:bodyPr/>
          <a:lstStyle/>
          <a:p>
            <a:pPr lvl="0" algn="just"/>
            <a:r>
              <a:rPr lang="en-US" sz="2400" b="0" dirty="0">
                <a:effectLst/>
                <a:latin typeface="Times New Roman" pitchFamily="18" charset="0"/>
                <a:cs typeface="Times New Roman" pitchFamily="18" charset="0"/>
              </a:rPr>
              <a:t>.Net framework is a technology or a programming infrastructure used for building and deployment of applications and services that use .NET technologies like XML web-based services or some .NET based desktop applications</a:t>
            </a:r>
            <a:r>
              <a:rPr lang="en-US" dirty="0">
                <a:effectLst/>
              </a:rPr>
              <a:t>.</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2895600"/>
            <a:ext cx="9143999" cy="3852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215171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type system performs the following functions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marL="514350" lvl="0" indent="-514350" algn="just">
              <a:buFont typeface="+mj-lt"/>
              <a:buAutoNum type="arabicPeriod"/>
            </a:pPr>
            <a:r>
              <a:rPr lang="en-US" dirty="0">
                <a:latin typeface="Times New Roman" pitchFamily="18" charset="0"/>
                <a:cs typeface="Times New Roman" pitchFamily="18" charset="0"/>
              </a:rPr>
              <a:t>Establishes a framework that helps enable cross-language integration, type safety, and high-performance code execution.</a:t>
            </a:r>
          </a:p>
          <a:p>
            <a:pPr marL="514350" lvl="0" indent="-514350" algn="just">
              <a:buFont typeface="+mj-lt"/>
              <a:buAutoNum type="arabicPeriod"/>
            </a:pPr>
            <a:r>
              <a:rPr lang="en-US" dirty="0">
                <a:latin typeface="Times New Roman" pitchFamily="18" charset="0"/>
                <a:cs typeface="Times New Roman" pitchFamily="18" charset="0"/>
              </a:rPr>
              <a:t>Provides an object-oriented model that supports the complete implementation of many programming languages.</a:t>
            </a:r>
          </a:p>
          <a:p>
            <a:pPr marL="514350" lvl="0" indent="-514350" algn="just">
              <a:buFont typeface="+mj-lt"/>
              <a:buAutoNum type="arabicPeriod"/>
            </a:pPr>
            <a:r>
              <a:rPr lang="en-US" dirty="0">
                <a:latin typeface="Times New Roman" pitchFamily="18" charset="0"/>
                <a:cs typeface="Times New Roman" pitchFamily="18" charset="0"/>
              </a:rPr>
              <a:t>Defines rules that languages must follow, which helps ensure that objects written in different languages can interact with each other.</a:t>
            </a:r>
          </a:p>
          <a:p>
            <a:pPr marL="514350" lvl="0" indent="-514350" algn="just">
              <a:buFont typeface="+mj-lt"/>
              <a:buAutoNum type="arabicPeriod"/>
            </a:pPr>
            <a:r>
              <a:rPr lang="en-US" dirty="0">
                <a:latin typeface="Times New Roman" pitchFamily="18" charset="0"/>
                <a:cs typeface="Times New Roman" pitchFamily="18" charset="0"/>
              </a:rPr>
              <a:t>Provides a library that contains the primitive data types (such as </a:t>
            </a:r>
            <a:r>
              <a:rPr lang="en-US" u="sng" dirty="0">
                <a:latin typeface="Times New Roman" pitchFamily="18" charset="0"/>
                <a:cs typeface="Times New Roman" pitchFamily="18" charset="0"/>
                <a:hlinkClick r:id="rId2"/>
              </a:rPr>
              <a:t>Boolean</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3"/>
              </a:rPr>
              <a:t>Byte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4"/>
              </a:rPr>
              <a:t>Char</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5"/>
              </a:rPr>
              <a:t>Int32</a:t>
            </a:r>
            <a:r>
              <a:rPr lang="en-US" dirty="0">
                <a:latin typeface="Times New Roman" pitchFamily="18" charset="0"/>
                <a:cs typeface="Times New Roman" pitchFamily="18" charset="0"/>
              </a:rPr>
              <a:t>, and </a:t>
            </a:r>
            <a:r>
              <a:rPr lang="en-US" u="sng" dirty="0">
                <a:latin typeface="Times New Roman" pitchFamily="18" charset="0"/>
                <a:cs typeface="Times New Roman" pitchFamily="18" charset="0"/>
                <a:hlinkClick r:id="rId6"/>
              </a:rPr>
              <a:t>UInt64</a:t>
            </a:r>
            <a:r>
              <a:rPr lang="en-US" dirty="0">
                <a:latin typeface="Times New Roman" pitchFamily="18" charset="0"/>
                <a:cs typeface="Times New Roman" pitchFamily="18" charset="0"/>
              </a:rPr>
              <a:t>) used in application development.</a:t>
            </a:r>
          </a:p>
          <a:p>
            <a:endParaRPr lang="en-US" dirty="0"/>
          </a:p>
        </p:txBody>
      </p:sp>
    </p:spTree>
    <p:extLst>
      <p:ext uri="{BB962C8B-B14F-4D97-AF65-F5344CB8AC3E}">
        <p14:creationId xmlns:p14="http://schemas.microsoft.com/office/powerpoint/2010/main" xmlns="" val="26996676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common type system supports two general categories of types</a:t>
            </a:r>
            <a:endParaRPr lang="en-US" dirty="0"/>
          </a:p>
        </p:txBody>
      </p:sp>
      <p:sp>
        <p:nvSpPr>
          <p:cNvPr id="3" name="Content Placeholder 2"/>
          <p:cNvSpPr>
            <a:spLocks noGrp="1"/>
          </p:cNvSpPr>
          <p:nvPr>
            <p:ph idx="1"/>
          </p:nvPr>
        </p:nvSpPr>
        <p:spPr/>
        <p:txBody>
          <a:bodyPr>
            <a:normAutofit fontScale="92500" lnSpcReduction="10000"/>
          </a:bodyPr>
          <a:lstStyle/>
          <a:p>
            <a:pPr marL="0" lvl="0" indent="0" algn="just">
              <a:buNone/>
            </a:pPr>
            <a:r>
              <a:rPr lang="en-US" b="1" dirty="0" smtClean="0"/>
              <a:t>Value </a:t>
            </a:r>
            <a:r>
              <a:rPr lang="en-US" b="1" dirty="0"/>
              <a:t>types</a:t>
            </a:r>
          </a:p>
          <a:p>
            <a:pPr marL="0" indent="0" algn="just">
              <a:buNone/>
            </a:pPr>
            <a:r>
              <a:rPr lang="en-US" dirty="0" smtClean="0"/>
              <a:t>Value </a:t>
            </a:r>
            <a:r>
              <a:rPr lang="en-US" dirty="0"/>
              <a:t>types directly contain their data, and instances of value types are either allocated on the stack or allocated inline in a structure. Value types can be built-in, user-defined or enumerations </a:t>
            </a:r>
            <a:r>
              <a:rPr lang="en-US" dirty="0" smtClean="0"/>
              <a:t>types.</a:t>
            </a:r>
          </a:p>
          <a:p>
            <a:pPr marL="0" indent="0" algn="just">
              <a:buNone/>
            </a:pPr>
            <a:r>
              <a:rPr lang="en-US" b="1" dirty="0" smtClean="0"/>
              <a:t>Reference </a:t>
            </a:r>
            <a:r>
              <a:rPr lang="en-US" b="1" dirty="0"/>
              <a:t>types</a:t>
            </a:r>
          </a:p>
          <a:p>
            <a:pPr marL="0" indent="0" algn="just">
              <a:buNone/>
            </a:pPr>
            <a:r>
              <a:rPr lang="en-US" dirty="0" smtClean="0"/>
              <a:t>Reference </a:t>
            </a:r>
            <a:r>
              <a:rPr lang="en-US" dirty="0"/>
              <a:t>types stores a reference to the value's </a:t>
            </a:r>
            <a:r>
              <a:rPr lang="en-US" u="sng" dirty="0">
                <a:hlinkClick r:id="rId2" tooltip="Random Access Memory (RAM) is the best known form of Computer Memory"/>
              </a:rPr>
              <a:t>memory</a:t>
            </a:r>
            <a:r>
              <a:rPr lang="en-US" dirty="0"/>
              <a:t> address, and are allocated on the heap. Reference types can be self-describing types, pointers types, or interface types. </a:t>
            </a:r>
          </a:p>
        </p:txBody>
      </p:sp>
    </p:spTree>
    <p:extLst>
      <p:ext uri="{BB962C8B-B14F-4D97-AF65-F5344CB8AC3E}">
        <p14:creationId xmlns:p14="http://schemas.microsoft.com/office/powerpoint/2010/main" xmlns="" val="2984047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itchFamily="18" charset="0"/>
                <a:cs typeface="Times New Roman" pitchFamily="18" charset="0"/>
              </a:rPr>
              <a:t>The common type system in the .NET Framework supports the following five categories of types</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514350" lvl="0" indent="-514350">
              <a:buFont typeface="+mj-lt"/>
              <a:buAutoNum type="arabicPeriod"/>
            </a:pPr>
            <a:r>
              <a:rPr lang="en-US" u="sng" dirty="0">
                <a:hlinkClick r:id="rId2"/>
              </a:rPr>
              <a:t>Classes</a:t>
            </a:r>
            <a:endParaRPr lang="en-US" dirty="0"/>
          </a:p>
          <a:p>
            <a:pPr marL="514350" lvl="0" indent="-514350">
              <a:buFont typeface="+mj-lt"/>
              <a:buAutoNum type="arabicPeriod"/>
            </a:pPr>
            <a:r>
              <a:rPr lang="en-US" u="sng" dirty="0">
                <a:hlinkClick r:id="rId2"/>
              </a:rPr>
              <a:t>Structures</a:t>
            </a:r>
            <a:endParaRPr lang="en-US" dirty="0"/>
          </a:p>
          <a:p>
            <a:pPr marL="514350" lvl="0" indent="-514350">
              <a:buFont typeface="+mj-lt"/>
              <a:buAutoNum type="arabicPeriod"/>
            </a:pPr>
            <a:r>
              <a:rPr lang="en-US" u="sng" dirty="0">
                <a:hlinkClick r:id="rId2"/>
              </a:rPr>
              <a:t>Enumerations</a:t>
            </a:r>
            <a:endParaRPr lang="en-US" dirty="0"/>
          </a:p>
          <a:p>
            <a:pPr marL="514350" lvl="0" indent="-514350">
              <a:buFont typeface="+mj-lt"/>
              <a:buAutoNum type="arabicPeriod"/>
            </a:pPr>
            <a:r>
              <a:rPr lang="en-US" u="sng" dirty="0">
                <a:hlinkClick r:id="rId2"/>
              </a:rPr>
              <a:t>Interfaces</a:t>
            </a:r>
            <a:endParaRPr lang="en-US" dirty="0"/>
          </a:p>
          <a:p>
            <a:pPr marL="514350" lvl="0" indent="-514350">
              <a:buFont typeface="+mj-lt"/>
              <a:buAutoNum type="arabicPeriod"/>
            </a:pPr>
            <a:r>
              <a:rPr lang="en-US" u="sng" dirty="0">
                <a:hlinkClick r:id="rId2"/>
              </a:rPr>
              <a:t>Delegates</a:t>
            </a:r>
            <a:endParaRPr lang="en-US" dirty="0"/>
          </a:p>
          <a:p>
            <a:endParaRPr lang="en-US" dirty="0"/>
          </a:p>
        </p:txBody>
      </p:sp>
    </p:spTree>
    <p:extLst>
      <p:ext uri="{BB962C8B-B14F-4D97-AF65-F5344CB8AC3E}">
        <p14:creationId xmlns:p14="http://schemas.microsoft.com/office/powerpoint/2010/main" xmlns="" val="22923579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 Class Types</a:t>
            </a:r>
          </a:p>
        </p:txBody>
      </p:sp>
      <p:sp>
        <p:nvSpPr>
          <p:cNvPr id="3" name="Content Placeholder 2"/>
          <p:cNvSpPr>
            <a:spLocks noGrp="1"/>
          </p:cNvSpPr>
          <p:nvPr>
            <p:ph idx="1"/>
          </p:nvPr>
        </p:nvSpPr>
        <p:spPr>
          <a:xfrm>
            <a:off x="457200" y="1600200"/>
            <a:ext cx="8229600" cy="4876800"/>
          </a:xfrm>
        </p:spPr>
        <p:txBody>
          <a:bodyPr>
            <a:normAutofit/>
          </a:bodyPr>
          <a:lstStyle/>
          <a:p>
            <a:pPr lvl="0" algn="just"/>
            <a:r>
              <a:rPr lang="en-US" dirty="0">
                <a:latin typeface="Times New Roman" pitchFamily="18" charset="0"/>
                <a:cs typeface="Times New Roman" pitchFamily="18" charset="0"/>
              </a:rPr>
              <a:t>A class is a reference type that can be derived directly from another class and that is derived implicitly from </a:t>
            </a:r>
            <a:r>
              <a:rPr lang="en-US" u="sng" dirty="0">
                <a:latin typeface="Times New Roman" pitchFamily="18" charset="0"/>
                <a:cs typeface="Times New Roman" pitchFamily="18" charset="0"/>
                <a:hlinkClick r:id="rId2"/>
              </a:rPr>
              <a:t>System::Object</a:t>
            </a:r>
            <a:r>
              <a:rPr lang="en-US" dirty="0">
                <a:latin typeface="Times New Roman" pitchFamily="18" charset="0"/>
                <a:cs typeface="Times New Roman" pitchFamily="18" charset="0"/>
              </a:rPr>
              <a:t>. </a:t>
            </a:r>
          </a:p>
          <a:p>
            <a:pPr lvl="0" algn="just"/>
            <a:r>
              <a:rPr lang="en-US" dirty="0">
                <a:latin typeface="Times New Roman" pitchFamily="18" charset="0"/>
                <a:cs typeface="Times New Roman" pitchFamily="18" charset="0"/>
              </a:rPr>
              <a:t>The class defines the operations that an object (which is an instance of the class) can perform (methods, events, or properties) and the data that the object contains (fields). </a:t>
            </a:r>
          </a:p>
        </p:txBody>
      </p:sp>
    </p:spTree>
    <p:extLst>
      <p:ext uri="{BB962C8B-B14F-4D97-AF65-F5344CB8AC3E}">
        <p14:creationId xmlns:p14="http://schemas.microsoft.com/office/powerpoint/2010/main" xmlns="" val="2881499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CTS Structures </a:t>
            </a:r>
            <a:r>
              <a:rPr lang="en-US" dirty="0" smtClean="0"/>
              <a:t>Types</a:t>
            </a:r>
            <a:endParaRPr lang="en-US" dirty="0"/>
          </a:p>
        </p:txBody>
      </p:sp>
      <p:sp>
        <p:nvSpPr>
          <p:cNvPr id="3" name="Content Placeholder 2"/>
          <p:cNvSpPr>
            <a:spLocks noGrp="1"/>
          </p:cNvSpPr>
          <p:nvPr>
            <p:ph idx="1"/>
          </p:nvPr>
        </p:nvSpPr>
        <p:spPr/>
        <p:txBody>
          <a:bodyPr>
            <a:normAutofit fontScale="85000" lnSpcReduction="20000"/>
          </a:bodyPr>
          <a:lstStyle/>
          <a:p>
            <a:pPr lvl="0" algn="just"/>
            <a:r>
              <a:rPr lang="en-US" dirty="0">
                <a:latin typeface="Times New Roman" pitchFamily="18" charset="0"/>
                <a:cs typeface="Times New Roman" pitchFamily="18" charset="0"/>
              </a:rPr>
              <a:t>A structure is a value type that derives implicitly from </a:t>
            </a:r>
            <a:r>
              <a:rPr lang="en-US" u="sng" dirty="0">
                <a:latin typeface="Times New Roman" pitchFamily="18" charset="0"/>
                <a:cs typeface="Times New Roman" pitchFamily="18" charset="0"/>
                <a:hlinkClick r:id="rId2"/>
              </a:rPr>
              <a:t>System::</a:t>
            </a:r>
            <a:r>
              <a:rPr lang="en-US" u="sng" dirty="0" err="1">
                <a:latin typeface="Times New Roman" pitchFamily="18" charset="0"/>
                <a:cs typeface="Times New Roman" pitchFamily="18" charset="0"/>
                <a:hlinkClick r:id="rId2"/>
              </a:rPr>
              <a:t>ValueType</a:t>
            </a:r>
            <a:r>
              <a:rPr lang="en-US" dirty="0">
                <a:latin typeface="Times New Roman" pitchFamily="18" charset="0"/>
                <a:cs typeface="Times New Roman" pitchFamily="18" charset="0"/>
              </a:rPr>
              <a:t>, which in turn is derived from </a:t>
            </a:r>
            <a:r>
              <a:rPr lang="en-US" u="sng" dirty="0">
                <a:latin typeface="Times New Roman" pitchFamily="18" charset="0"/>
                <a:cs typeface="Times New Roman" pitchFamily="18" charset="0"/>
                <a:hlinkClick r:id="rId3"/>
              </a:rPr>
              <a:t>System::Object</a:t>
            </a:r>
            <a:r>
              <a:rPr lang="en-US" dirty="0">
                <a:latin typeface="Times New Roman" pitchFamily="18" charset="0"/>
                <a:cs typeface="Times New Roman" pitchFamily="18" charset="0"/>
              </a:rPr>
              <a:t>. </a:t>
            </a:r>
          </a:p>
          <a:p>
            <a:pPr lvl="0" algn="just"/>
            <a:r>
              <a:rPr lang="en-US" dirty="0">
                <a:latin typeface="Times New Roman" pitchFamily="18" charset="0"/>
                <a:cs typeface="Times New Roman" pitchFamily="18" charset="0"/>
              </a:rPr>
              <a:t>A structure is very useful for representing values whose memory requirements are small, and for passing values as by-value parameters to methods that have strongly typed parameters. </a:t>
            </a:r>
          </a:p>
          <a:p>
            <a:pPr lvl="0" algn="just"/>
            <a:r>
              <a:rPr lang="en-US" dirty="0">
                <a:latin typeface="Times New Roman" pitchFamily="18" charset="0"/>
                <a:cs typeface="Times New Roman" pitchFamily="18" charset="0"/>
              </a:rPr>
              <a:t>In the .NET Framework class library, all primitive data types </a:t>
            </a:r>
            <a:r>
              <a:rPr lang="en-US" dirty="0" smtClean="0">
                <a:latin typeface="Times New Roman" pitchFamily="18" charset="0"/>
                <a:cs typeface="Times New Roman" pitchFamily="18" charset="0"/>
              </a:rPr>
              <a:t>(</a:t>
            </a:r>
            <a:r>
              <a:rPr lang="en-US" u="sng" dirty="0" smtClean="0">
                <a:latin typeface="Times New Roman" pitchFamily="18" charset="0"/>
                <a:cs typeface="Times New Roman" pitchFamily="18" charset="0"/>
                <a:hlinkClick r:id="rId4"/>
              </a:rPr>
              <a:t>Boolean</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5"/>
              </a:rPr>
              <a:t>Byte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6"/>
              </a:rPr>
              <a:t>Char</a:t>
            </a:r>
            <a:r>
              <a:rPr lang="en-US" dirty="0">
                <a:latin typeface="Times New Roman" pitchFamily="18" charset="0"/>
                <a:cs typeface="Times New Roman" pitchFamily="18" charset="0"/>
              </a:rPr>
              <a:t>, </a:t>
            </a:r>
            <a:r>
              <a:rPr lang="en-US" u="sng" dirty="0" err="1">
                <a:latin typeface="Times New Roman" pitchFamily="18" charset="0"/>
                <a:cs typeface="Times New Roman" pitchFamily="18" charset="0"/>
                <a:hlinkClick r:id="rId7"/>
              </a:rPr>
              <a:t>DateTime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8"/>
              </a:rPr>
              <a:t>Decimal</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9"/>
              </a:rPr>
              <a:t>Double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0"/>
              </a:rPr>
              <a:t>Int16</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1"/>
              </a:rPr>
              <a:t>Int32</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2"/>
              </a:rPr>
              <a:t>Int64</a:t>
            </a:r>
            <a:r>
              <a:rPr lang="en-US" dirty="0">
                <a:latin typeface="Times New Roman" pitchFamily="18" charset="0"/>
                <a:cs typeface="Times New Roman" pitchFamily="18" charset="0"/>
              </a:rPr>
              <a:t>, </a:t>
            </a:r>
            <a:r>
              <a:rPr lang="en-US" u="sng" dirty="0" err="1">
                <a:latin typeface="Times New Roman" pitchFamily="18" charset="0"/>
                <a:cs typeface="Times New Roman" pitchFamily="18" charset="0"/>
                <a:hlinkClick r:id="rId13"/>
              </a:rPr>
              <a:t>SByte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4"/>
              </a:rPr>
              <a:t>Single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5"/>
              </a:rPr>
              <a:t>UInt16</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16"/>
              </a:rPr>
              <a:t>UInt32</a:t>
            </a:r>
            <a:r>
              <a:rPr lang="en-US" dirty="0">
                <a:latin typeface="Times New Roman" pitchFamily="18" charset="0"/>
                <a:cs typeface="Times New Roman" pitchFamily="18" charset="0"/>
              </a:rPr>
              <a:t>, and </a:t>
            </a:r>
            <a:r>
              <a:rPr lang="en-US" u="sng" dirty="0">
                <a:latin typeface="Times New Roman" pitchFamily="18" charset="0"/>
                <a:cs typeface="Times New Roman" pitchFamily="18" charset="0"/>
                <a:hlinkClick r:id="rId17"/>
              </a:rPr>
              <a:t>UInt64</a:t>
            </a:r>
            <a:r>
              <a:rPr lang="en-US" dirty="0">
                <a:latin typeface="Times New Roman" pitchFamily="18" charset="0"/>
                <a:cs typeface="Times New Roman" pitchFamily="18" charset="0"/>
              </a:rPr>
              <a:t>) are defined as structures.</a:t>
            </a:r>
          </a:p>
          <a:p>
            <a:endParaRPr lang="en-US" dirty="0"/>
          </a:p>
        </p:txBody>
      </p:sp>
    </p:spTree>
    <p:extLst>
      <p:ext uri="{BB962C8B-B14F-4D97-AF65-F5344CB8AC3E}">
        <p14:creationId xmlns:p14="http://schemas.microsoft.com/office/powerpoint/2010/main" xmlns="" val="22319133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CTS Enumerations </a:t>
            </a:r>
            <a:r>
              <a:rPr lang="en-US" b="1" dirty="0" smtClean="0"/>
              <a:t>Types</a:t>
            </a:r>
            <a:endParaRPr lang="en-US" dirty="0"/>
          </a:p>
        </p:txBody>
      </p:sp>
      <p:sp>
        <p:nvSpPr>
          <p:cNvPr id="3" name="Content Placeholder 2"/>
          <p:cNvSpPr>
            <a:spLocks noGrp="1"/>
          </p:cNvSpPr>
          <p:nvPr>
            <p:ph idx="1"/>
          </p:nvPr>
        </p:nvSpPr>
        <p:spPr>
          <a:xfrm>
            <a:off x="457200" y="1600200"/>
            <a:ext cx="8229600" cy="5181600"/>
          </a:xfrm>
        </p:spPr>
        <p:txBody>
          <a:bodyPr>
            <a:normAutofit fontScale="92500" lnSpcReduction="10000"/>
          </a:bodyPr>
          <a:lstStyle/>
          <a:p>
            <a:pPr lvl="0" algn="just"/>
            <a:r>
              <a:rPr lang="en-US" dirty="0">
                <a:latin typeface="Times New Roman" pitchFamily="18" charset="0"/>
                <a:cs typeface="Times New Roman" pitchFamily="18" charset="0"/>
              </a:rPr>
              <a:t>An enumeration (</a:t>
            </a:r>
            <a:r>
              <a:rPr lang="en-US" dirty="0" err="1">
                <a:latin typeface="Times New Roman" pitchFamily="18" charset="0"/>
                <a:cs typeface="Times New Roman" pitchFamily="18" charset="0"/>
              </a:rPr>
              <a:t>enum</a:t>
            </a:r>
            <a:r>
              <a:rPr lang="en-US" dirty="0">
                <a:latin typeface="Times New Roman" pitchFamily="18" charset="0"/>
                <a:cs typeface="Times New Roman" pitchFamily="18" charset="0"/>
              </a:rPr>
              <a:t>) is a value type that inherits directly from </a:t>
            </a:r>
            <a:r>
              <a:rPr lang="en-US" u="sng" dirty="0">
                <a:latin typeface="Times New Roman" pitchFamily="18" charset="0"/>
                <a:cs typeface="Times New Roman" pitchFamily="18" charset="0"/>
                <a:hlinkClick r:id="rId2"/>
              </a:rPr>
              <a:t>System::</a:t>
            </a:r>
            <a:r>
              <a:rPr lang="en-US" u="sng" dirty="0" err="1">
                <a:latin typeface="Times New Roman" pitchFamily="18" charset="0"/>
                <a:cs typeface="Times New Roman" pitchFamily="18" charset="0"/>
                <a:hlinkClick r:id="rId2"/>
              </a:rPr>
              <a:t>Enum</a:t>
            </a:r>
            <a:r>
              <a:rPr lang="en-US" dirty="0">
                <a:latin typeface="Times New Roman" pitchFamily="18" charset="0"/>
                <a:cs typeface="Times New Roman" pitchFamily="18" charset="0"/>
              </a:rPr>
              <a:t> and that supplies alternate names for the values of an underlying primitive type. </a:t>
            </a:r>
          </a:p>
          <a:p>
            <a:pPr lvl="0" algn="just"/>
            <a:r>
              <a:rPr lang="en-US" dirty="0">
                <a:latin typeface="Times New Roman" pitchFamily="18" charset="0"/>
                <a:cs typeface="Times New Roman" pitchFamily="18" charset="0"/>
              </a:rPr>
              <a:t>An enumeration type has a name, an underlying type that must be one of the built-in signed or unsigned integer types (such as </a:t>
            </a:r>
            <a:r>
              <a:rPr lang="en-US" u="sng" dirty="0">
                <a:latin typeface="Times New Roman" pitchFamily="18" charset="0"/>
                <a:cs typeface="Times New Roman" pitchFamily="18" charset="0"/>
                <a:hlinkClick r:id="rId3"/>
              </a:rPr>
              <a:t>Byte</a:t>
            </a:r>
            <a:r>
              <a:rPr lang="en-US" dirty="0">
                <a:latin typeface="Times New Roman" pitchFamily="18" charset="0"/>
                <a:cs typeface="Times New Roman" pitchFamily="18" charset="0"/>
              </a:rPr>
              <a:t>, </a:t>
            </a:r>
            <a:r>
              <a:rPr lang="en-US" u="sng" dirty="0">
                <a:latin typeface="Times New Roman" pitchFamily="18" charset="0"/>
                <a:cs typeface="Times New Roman" pitchFamily="18" charset="0"/>
                <a:hlinkClick r:id="rId4"/>
              </a:rPr>
              <a:t>Int32</a:t>
            </a:r>
            <a:r>
              <a:rPr lang="en-US" dirty="0">
                <a:latin typeface="Times New Roman" pitchFamily="18" charset="0"/>
                <a:cs typeface="Times New Roman" pitchFamily="18" charset="0"/>
              </a:rPr>
              <a:t>, or </a:t>
            </a:r>
            <a:r>
              <a:rPr lang="en-US" u="sng" dirty="0">
                <a:latin typeface="Times New Roman" pitchFamily="18" charset="0"/>
                <a:cs typeface="Times New Roman" pitchFamily="18" charset="0"/>
                <a:hlinkClick r:id="rId5"/>
              </a:rPr>
              <a:t>UInt64</a:t>
            </a:r>
            <a:r>
              <a:rPr lang="en-US" dirty="0">
                <a:latin typeface="Times New Roman" pitchFamily="18" charset="0"/>
                <a:cs typeface="Times New Roman" pitchFamily="18" charset="0"/>
              </a:rPr>
              <a:t>), and a set of fields. </a:t>
            </a:r>
          </a:p>
          <a:p>
            <a:pPr lvl="0" algn="just"/>
            <a:r>
              <a:rPr lang="en-US" dirty="0">
                <a:latin typeface="Times New Roman" pitchFamily="18" charset="0"/>
                <a:cs typeface="Times New Roman" pitchFamily="18" charset="0"/>
              </a:rPr>
              <a:t>The fields are static literal fields, each of which represents a constant. </a:t>
            </a:r>
          </a:p>
          <a:p>
            <a:pPr lvl="0" algn="just"/>
            <a:r>
              <a:rPr lang="en-US" dirty="0">
                <a:latin typeface="Times New Roman" pitchFamily="18" charset="0"/>
                <a:cs typeface="Times New Roman" pitchFamily="18" charset="0"/>
              </a:rPr>
              <a:t>The same value can be assigned to multiple fields. </a:t>
            </a:r>
          </a:p>
          <a:p>
            <a:endParaRPr lang="en-US" dirty="0"/>
          </a:p>
        </p:txBody>
      </p:sp>
    </p:spTree>
    <p:extLst>
      <p:ext uri="{BB962C8B-B14F-4D97-AF65-F5344CB8AC3E}">
        <p14:creationId xmlns:p14="http://schemas.microsoft.com/office/powerpoint/2010/main" xmlns="" val="357846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CTS </a:t>
            </a:r>
            <a:r>
              <a:rPr lang="en-US" dirty="0"/>
              <a:t>Interfaces</a:t>
            </a:r>
            <a:r>
              <a:rPr lang="en-US" b="1" dirty="0"/>
              <a:t> </a:t>
            </a:r>
            <a:r>
              <a:rPr lang="en-US" b="1" dirty="0" smtClean="0"/>
              <a:t>Types</a:t>
            </a:r>
            <a:endParaRPr lang="en-US" dirty="0"/>
          </a:p>
        </p:txBody>
      </p:sp>
      <p:sp>
        <p:nvSpPr>
          <p:cNvPr id="3" name="Content Placeholder 2"/>
          <p:cNvSpPr>
            <a:spLocks noGrp="1"/>
          </p:cNvSpPr>
          <p:nvPr>
            <p:ph idx="1"/>
          </p:nvPr>
        </p:nvSpPr>
        <p:spPr/>
        <p:txBody>
          <a:bodyPr>
            <a:normAutofit fontScale="92500"/>
          </a:bodyPr>
          <a:lstStyle/>
          <a:p>
            <a:pPr lvl="0"/>
            <a:r>
              <a:rPr lang="en-US" dirty="0"/>
              <a:t>An interface defines a contract that specifies a "can do" relationship or a "has a" relationship.</a:t>
            </a:r>
          </a:p>
          <a:p>
            <a:pPr lvl="0"/>
            <a:r>
              <a:rPr lang="en-US" dirty="0"/>
              <a:t> Interfaces are often used to implement functionality, such as comparing and sorting (the </a:t>
            </a:r>
            <a:r>
              <a:rPr lang="en-US" u="sng" dirty="0" err="1">
                <a:hlinkClick r:id="rId2"/>
              </a:rPr>
              <a:t>IComparable</a:t>
            </a:r>
            <a:r>
              <a:rPr lang="en-US" dirty="0"/>
              <a:t> and </a:t>
            </a:r>
            <a:r>
              <a:rPr lang="en-US" u="sng" dirty="0" err="1">
                <a:hlinkClick r:id="rId3"/>
              </a:rPr>
              <a:t>IComparable</a:t>
            </a:r>
            <a:r>
              <a:rPr lang="en-US" u="sng" dirty="0">
                <a:hlinkClick r:id="rId3"/>
              </a:rPr>
              <a:t>&lt;T&gt;</a:t>
            </a:r>
            <a:r>
              <a:rPr lang="en-US" dirty="0"/>
              <a:t> interfaces), testing for equality (the </a:t>
            </a:r>
            <a:r>
              <a:rPr lang="en-US" u="sng" dirty="0" err="1">
                <a:hlinkClick r:id="rId4"/>
              </a:rPr>
              <a:t>IEquatable</a:t>
            </a:r>
            <a:r>
              <a:rPr lang="en-US" u="sng" dirty="0">
                <a:hlinkClick r:id="rId4"/>
              </a:rPr>
              <a:t>&lt;T&gt;</a:t>
            </a:r>
            <a:r>
              <a:rPr lang="en-US" dirty="0"/>
              <a:t> interface), or enumerating items in a collection (the </a:t>
            </a:r>
            <a:r>
              <a:rPr lang="en-US" u="sng" dirty="0" err="1">
                <a:hlinkClick r:id="rId5"/>
              </a:rPr>
              <a:t>IEnumerable</a:t>
            </a:r>
            <a:r>
              <a:rPr lang="en-US" dirty="0"/>
              <a:t> and </a:t>
            </a:r>
            <a:r>
              <a:rPr lang="en-US" u="sng" dirty="0" err="1">
                <a:hlinkClick r:id="rId6"/>
              </a:rPr>
              <a:t>IEnumerable</a:t>
            </a:r>
            <a:r>
              <a:rPr lang="en-US" u="sng" dirty="0">
                <a:hlinkClick r:id="rId6"/>
              </a:rPr>
              <a:t>&lt;T&gt;</a:t>
            </a:r>
            <a:r>
              <a:rPr lang="en-US" dirty="0"/>
              <a:t> interfaces</a:t>
            </a:r>
            <a:r>
              <a:rPr lang="en-US" dirty="0" smtClean="0"/>
              <a:t>)</a:t>
            </a:r>
            <a:endParaRPr lang="en-US" dirty="0"/>
          </a:p>
        </p:txBody>
      </p:sp>
    </p:spTree>
    <p:extLst>
      <p:ext uri="{BB962C8B-B14F-4D97-AF65-F5344CB8AC3E}">
        <p14:creationId xmlns:p14="http://schemas.microsoft.com/office/powerpoint/2010/main" xmlns="" val="29488293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lgn="just"/>
            <a:r>
              <a:rPr lang="en-US" dirty="0"/>
              <a:t>Interfaces can have properties, methods, and events, all of which are abstract members; </a:t>
            </a:r>
          </a:p>
          <a:p>
            <a:endParaRPr lang="en-US" dirty="0"/>
          </a:p>
        </p:txBody>
      </p:sp>
    </p:spTree>
    <p:extLst>
      <p:ext uri="{BB962C8B-B14F-4D97-AF65-F5344CB8AC3E}">
        <p14:creationId xmlns:p14="http://schemas.microsoft.com/office/powerpoint/2010/main" xmlns="" val="4039801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CTS </a:t>
            </a:r>
            <a:r>
              <a:rPr lang="en-US" dirty="0"/>
              <a:t>Delegates </a:t>
            </a:r>
            <a:r>
              <a:rPr lang="en-US" b="1" dirty="0" smtClean="0"/>
              <a:t>Types</a:t>
            </a:r>
            <a:endParaRPr lang="en-US" dirty="0"/>
          </a:p>
        </p:txBody>
      </p:sp>
      <p:sp>
        <p:nvSpPr>
          <p:cNvPr id="3" name="Content Placeholder 2"/>
          <p:cNvSpPr>
            <a:spLocks noGrp="1"/>
          </p:cNvSpPr>
          <p:nvPr>
            <p:ph idx="1"/>
          </p:nvPr>
        </p:nvSpPr>
        <p:spPr/>
        <p:txBody>
          <a:bodyPr>
            <a:normAutofit fontScale="92500"/>
          </a:bodyPr>
          <a:lstStyle/>
          <a:p>
            <a:pPr lvl="0" algn="just"/>
            <a:r>
              <a:rPr lang="en-US" dirty="0">
                <a:latin typeface="Times New Roman" pitchFamily="18" charset="0"/>
                <a:cs typeface="Times New Roman" pitchFamily="18" charset="0"/>
              </a:rPr>
              <a:t>Delegates are reference types that serve a purpose similar to that of function pointers in C++. </a:t>
            </a:r>
          </a:p>
          <a:p>
            <a:pPr lvl="0" algn="just"/>
            <a:r>
              <a:rPr lang="en-US" dirty="0">
                <a:latin typeface="Times New Roman" pitchFamily="18" charset="0"/>
                <a:cs typeface="Times New Roman" pitchFamily="18" charset="0"/>
              </a:rPr>
              <a:t>They are used for event handlers and callback functions in the .NET Framework. </a:t>
            </a:r>
          </a:p>
          <a:p>
            <a:pPr lvl="0" algn="just"/>
            <a:r>
              <a:rPr lang="en-US" dirty="0">
                <a:latin typeface="Times New Roman" pitchFamily="18" charset="0"/>
                <a:cs typeface="Times New Roman" pitchFamily="18" charset="0"/>
              </a:rPr>
              <a:t>Unlike function pointers, delegates are secure, verifiable, and type safe. </a:t>
            </a:r>
          </a:p>
          <a:p>
            <a:pPr lvl="0" algn="just"/>
            <a:r>
              <a:rPr lang="en-US" dirty="0">
                <a:latin typeface="Times New Roman" pitchFamily="18" charset="0"/>
                <a:cs typeface="Times New Roman" pitchFamily="18" charset="0"/>
              </a:rPr>
              <a:t>A delegate type can represent any instance method or static method that has a compatible signature.</a:t>
            </a:r>
          </a:p>
          <a:p>
            <a:endParaRPr lang="en-US" dirty="0"/>
          </a:p>
        </p:txBody>
      </p:sp>
    </p:spTree>
    <p:extLst>
      <p:ext uri="{BB962C8B-B14F-4D97-AF65-F5344CB8AC3E}">
        <p14:creationId xmlns:p14="http://schemas.microsoft.com/office/powerpoint/2010/main" xmlns="" val="15316038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Language Specification</a:t>
            </a:r>
            <a:br>
              <a:rPr lang="en-US" dirty="0" smtClean="0"/>
            </a:br>
            <a:r>
              <a:rPr lang="en-US" dirty="0" smtClean="0"/>
              <a:t>(CLS)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sz="2600" dirty="0" smtClean="0">
                <a:latin typeface="Times New Roman" pitchFamily="18" charset="0"/>
                <a:cs typeface="Times New Roman" pitchFamily="18" charset="0"/>
              </a:rPr>
              <a:t>CLS - Common Language Specification.</a:t>
            </a:r>
          </a:p>
          <a:p>
            <a:pPr algn="just"/>
            <a:r>
              <a:rPr lang="en-US" sz="2600" dirty="0" smtClean="0">
                <a:latin typeface="Times New Roman" pitchFamily="18" charset="0"/>
                <a:cs typeface="Times New Roman" pitchFamily="18" charset="0"/>
              </a:rPr>
              <a:t> it is a subset (compartment) of CTS. </a:t>
            </a:r>
          </a:p>
          <a:p>
            <a:pPr algn="just"/>
            <a:r>
              <a:rPr lang="en-US" sz="2600" dirty="0" smtClean="0">
                <a:latin typeface="Times New Roman" pitchFamily="18" charset="0"/>
                <a:cs typeface="Times New Roman" pitchFamily="18" charset="0"/>
              </a:rPr>
              <a:t>It defines a set of rules and restrictions that every language must follow which runs under .NET framework.</a:t>
            </a:r>
          </a:p>
          <a:p>
            <a:pPr algn="just"/>
            <a:r>
              <a:rPr lang="en-US" sz="2600" dirty="0" smtClean="0">
                <a:latin typeface="Times New Roman" pitchFamily="18" charset="0"/>
                <a:cs typeface="Times New Roman" pitchFamily="18" charset="0"/>
              </a:rPr>
              <a:t> The languages which follows these set of rules are said to be CLS Compliant. In simple words, CLS enables cross-language integration.</a:t>
            </a:r>
          </a:p>
          <a:p>
            <a:pPr algn="just"/>
            <a:r>
              <a:rPr lang="en-US" sz="2800" b="1" dirty="0" smtClean="0">
                <a:latin typeface="Times New Roman" pitchFamily="18" charset="0"/>
                <a:cs typeface="Times New Roman" pitchFamily="18" charset="0"/>
              </a:rPr>
              <a:t>For example</a:t>
            </a:r>
            <a:r>
              <a:rPr lang="en-US" sz="2800" dirty="0" smtClean="0">
                <a:latin typeface="Times New Roman" pitchFamily="18" charset="0"/>
                <a:cs typeface="Times New Roman" pitchFamily="18" charset="0"/>
              </a:rPr>
              <a:t>, one rule is that you cannot use multiple inheritance within .NET Framework. As you know C++ supports multiple inheritance but; when you will try to use that C++ code within C#, it is not possible because C# doesn’t supports multiple inheritance.</a:t>
            </a:r>
            <a:endParaRPr lang="en-US"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Users\UJWAL P GOWDRU\Desktop\socketdotnetframework001.png"/>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p:spPr>
      </p:pic>
    </p:spTree>
    <p:extLst>
      <p:ext uri="{BB962C8B-B14F-4D97-AF65-F5344CB8AC3E}">
        <p14:creationId xmlns:p14="http://schemas.microsoft.com/office/powerpoint/2010/main" xmlns="" val="1966318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One another rule is that you cannot have members with same name with case difference only.</a:t>
            </a:r>
          </a:p>
          <a:p>
            <a:pPr algn="just"/>
            <a:r>
              <a:rPr lang="en-US" dirty="0" smtClean="0">
                <a:latin typeface="Times New Roman" pitchFamily="18" charset="0"/>
                <a:cs typeface="Times New Roman" pitchFamily="18" charset="0"/>
              </a:rPr>
              <a:t> i.e. you cannot have add() and Add() methods.</a:t>
            </a:r>
          </a:p>
          <a:p>
            <a:pPr algn="just"/>
            <a:r>
              <a:rPr lang="en-US" dirty="0" smtClean="0">
                <a:latin typeface="Times New Roman" pitchFamily="18" charset="0"/>
                <a:cs typeface="Times New Roman" pitchFamily="18" charset="0"/>
              </a:rPr>
              <a:t> This easily works in C# because it is case-sensitive.</a:t>
            </a:r>
          </a:p>
          <a:p>
            <a:pPr algn="just"/>
            <a:r>
              <a:rPr lang="en-US" dirty="0" smtClean="0">
                <a:latin typeface="Times New Roman" pitchFamily="18" charset="0"/>
                <a:cs typeface="Times New Roman" pitchFamily="18" charset="0"/>
              </a:rPr>
              <a:t> when you will try to use that C# code in VB.NET, it is not possible because VB.NET is not case-sensitive.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Language Runtime</a:t>
            </a:r>
            <a:br>
              <a:rPr lang="en-US" dirty="0" smtClean="0"/>
            </a:br>
            <a:r>
              <a:rPr lang="en-US" dirty="0" smtClean="0"/>
              <a:t>(CLR)</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CLR  - Common Language Runtime.</a:t>
            </a:r>
          </a:p>
          <a:p>
            <a:pPr algn="just"/>
            <a:r>
              <a:rPr lang="en-US" dirty="0" smtClean="0">
                <a:latin typeface="Times New Roman" pitchFamily="18" charset="0"/>
                <a:cs typeface="Times New Roman" pitchFamily="18" charset="0"/>
              </a:rPr>
              <a:t>It is a heart of Dot Net Framework.</a:t>
            </a:r>
          </a:p>
          <a:p>
            <a:pPr algn="just"/>
            <a:r>
              <a:rPr lang="en-US" dirty="0" smtClean="0">
                <a:latin typeface="Times New Roman" pitchFamily="18" charset="0"/>
                <a:cs typeface="Times New Roman" pitchFamily="18" charset="0"/>
              </a:rPr>
              <a:t>It is a core runtime environment of .NET Framework for executing applications. </a:t>
            </a:r>
          </a:p>
          <a:p>
            <a:pPr algn="just"/>
            <a:r>
              <a:rPr lang="en-US" dirty="0" smtClean="0">
                <a:latin typeface="Times New Roman" pitchFamily="18" charset="0"/>
                <a:cs typeface="Times New Roman" pitchFamily="18" charset="0"/>
              </a:rPr>
              <a:t>The main function of Common Language Runtime (CLR) is to convert the Managed Code into native code and then execute the Program.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latin typeface="Times New Roman" pitchFamily="18" charset="0"/>
                <a:cs typeface="Times New Roman" pitchFamily="18" charset="0"/>
              </a:rPr>
              <a:t>It acts as a layer between Operating Systems and the applications written in </a:t>
            </a:r>
            <a:r>
              <a:rPr lang="en-US" dirty="0" err="1" smtClean="0">
                <a:latin typeface="Times New Roman" pitchFamily="18" charset="0"/>
                <a:cs typeface="Times New Roman" pitchFamily="18" charset="0"/>
              </a:rPr>
              <a:t>.Net</a:t>
            </a:r>
            <a:r>
              <a:rPr lang="en-US" dirty="0" smtClean="0">
                <a:latin typeface="Times New Roman" pitchFamily="18" charset="0"/>
                <a:cs typeface="Times New Roman" pitchFamily="18" charset="0"/>
              </a:rPr>
              <a:t> languages.</a:t>
            </a:r>
          </a:p>
          <a:p>
            <a:pPr algn="just"/>
            <a:r>
              <a:rPr lang="en-US" dirty="0" smtClean="0">
                <a:latin typeface="Times New Roman" pitchFamily="18" charset="0"/>
                <a:cs typeface="Times New Roman" pitchFamily="18" charset="0"/>
              </a:rPr>
              <a:t>CLR handles the execution of code and provides useful services for the implementation of the program. </a:t>
            </a:r>
          </a:p>
          <a:p>
            <a:pPr algn="just"/>
            <a:r>
              <a:rPr lang="en-US" dirty="0" smtClean="0">
                <a:latin typeface="Times New Roman" pitchFamily="18" charset="0"/>
                <a:cs typeface="Times New Roman" pitchFamily="18" charset="0"/>
              </a:rPr>
              <a:t>In addition to executing code, CLR provides services such as memory management, thread management, security management, code verification, compilation, and other system services.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Why Is the CLR Important?</a:t>
            </a:r>
            <a:endParaRPr lang="en-US" dirty="0"/>
          </a:p>
        </p:txBody>
      </p:sp>
      <p:sp>
        <p:nvSpPr>
          <p:cNvPr id="3" name="Content Placeholder 2"/>
          <p:cNvSpPr>
            <a:spLocks noGrp="1"/>
          </p:cNvSpPr>
          <p:nvPr>
            <p:ph idx="1"/>
          </p:nvPr>
        </p:nvSpPr>
        <p:spPr/>
        <p:txBody>
          <a:bodyPr/>
          <a:lstStyle/>
          <a:p>
            <a:pPr algn="just"/>
            <a:r>
              <a:rPr lang="en-US" dirty="0" smtClean="0"/>
              <a:t>In many traditional execution environments of the past, programmers needed to perform a lot of the low-level work (plumbing) that applications needed to support. </a:t>
            </a:r>
          </a:p>
          <a:p>
            <a:pPr algn="just"/>
            <a:r>
              <a:rPr lang="en-US" dirty="0" smtClean="0"/>
              <a:t>For example, you had to build custom security systems, implement error handling, and manage memory.</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r>
              <a:rPr lang="en-US" dirty="0" smtClean="0">
                <a:latin typeface="Times New Roman" pitchFamily="18" charset="0"/>
                <a:cs typeface="Times New Roman" pitchFamily="18" charset="0"/>
              </a:rPr>
              <a:t>These services (custom security systems, implement error handling, and manage memory)were supported on different language platforms varied considerably. </a:t>
            </a:r>
          </a:p>
          <a:p>
            <a:pPr algn="just"/>
            <a:r>
              <a:rPr lang="en-US" dirty="0" smtClean="0">
                <a:latin typeface="Times New Roman" pitchFamily="18" charset="0"/>
                <a:cs typeface="Times New Roman" pitchFamily="18" charset="0"/>
              </a:rPr>
              <a:t>Visual Basic (VB) programmers had built-in memory management and an error-handling system, but they didn't always have easy access to all the features of COM+, which opened up more sophisticated security and transaction processing.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C++ programmers have full access to COM+ and exception handling, but memory management is a totally manual process. </a:t>
            </a:r>
          </a:p>
          <a:p>
            <a:pPr algn="just"/>
            <a:r>
              <a:rPr lang="en-US" dirty="0" smtClean="0">
                <a:latin typeface="Times New Roman" pitchFamily="18" charset="0"/>
                <a:cs typeface="Times New Roman" pitchFamily="18" charset="0"/>
              </a:rPr>
              <a:t>you learn about how .NET supports multiple languages, </a:t>
            </a:r>
          </a:p>
          <a:p>
            <a:pPr algn="just"/>
            <a:r>
              <a:rPr lang="en-US" dirty="0" smtClean="0">
                <a:latin typeface="Times New Roman" pitchFamily="18" charset="0"/>
                <a:cs typeface="Times New Roman" pitchFamily="18" charset="0"/>
              </a:rPr>
              <a:t>The CLR solves many problems of the past by offering a feature-rich set of plumbing services that all languages can use. </a:t>
            </a:r>
          </a:p>
          <a:p>
            <a:pPr algn="just">
              <a:buNone/>
            </a:pPr>
            <a:endParaRPr lang="en-US" b="1" dirty="0" smtClean="0"/>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b="1" dirty="0" smtClean="0"/>
              <a:t>CLR Features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0" y="762000"/>
            <a:ext cx="9144000" cy="609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The CLR Execution Process</a:t>
            </a:r>
            <a:endParaRPr lang="en-US" dirty="0"/>
          </a:p>
        </p:txBody>
      </p:sp>
      <p:pic>
        <p:nvPicPr>
          <p:cNvPr id="4098" name="Picture 2" descr="C:\Users\UJWAL P GOWDRU\Downloads\Dot net program execution.png"/>
          <p:cNvPicPr>
            <a:picLocks noGrp="1" noChangeAspect="1" noChangeArrowheads="1"/>
          </p:cNvPicPr>
          <p:nvPr>
            <p:ph idx="1"/>
          </p:nvPr>
        </p:nvPicPr>
        <p:blipFill>
          <a:blip r:embed="rId2"/>
          <a:srcRect/>
          <a:stretch>
            <a:fillRect/>
          </a:stretch>
        </p:blipFill>
        <p:spPr bwMode="auto">
          <a:xfrm>
            <a:off x="2057400" y="1295400"/>
            <a:ext cx="5562600" cy="5562600"/>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b="1" dirty="0" smtClean="0"/>
              <a:t>Choosing the right compiler:</a:t>
            </a:r>
            <a:endParaRPr lang="en-US" dirty="0" smtClean="0"/>
          </a:p>
          <a:p>
            <a:pPr algn="just"/>
            <a:r>
              <a:rPr lang="en-US" dirty="0" smtClean="0"/>
              <a:t>.NET Framework is a Multilanguage execution environment.</a:t>
            </a:r>
          </a:p>
          <a:p>
            <a:pPr algn="just"/>
            <a:r>
              <a:rPr lang="en-US" dirty="0" smtClean="0"/>
              <a:t>The runtime supports a wide variety of data types and language features. </a:t>
            </a:r>
          </a:p>
          <a:p>
            <a:pPr algn="just"/>
            <a:r>
              <a:rPr lang="en-US" dirty="0" smtClean="0"/>
              <a:t>In order to obtain the full benefits provided by the common language runtime , you should use one or more language (</a:t>
            </a:r>
            <a:r>
              <a:rPr lang="en-US" dirty="0" err="1" smtClean="0"/>
              <a:t>VB.Net</a:t>
            </a:r>
            <a:r>
              <a:rPr lang="en-US" dirty="0" smtClean="0"/>
              <a:t>, C# etc.) compilers that target the runtime</a:t>
            </a:r>
          </a:p>
          <a:p>
            <a:pPr algn="just"/>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321352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buNone/>
            </a:pPr>
            <a:r>
              <a:rPr lang="en-US" b="1" dirty="0" smtClean="0"/>
              <a:t>Compiling the code to MSIL:</a:t>
            </a:r>
            <a:endParaRPr lang="en-US" dirty="0" smtClean="0"/>
          </a:p>
          <a:p>
            <a:pPr algn="just"/>
            <a:r>
              <a:rPr lang="en-US" dirty="0" smtClean="0"/>
              <a:t>The execution style of compiling source code into machine level code, </a:t>
            </a:r>
            <a:r>
              <a:rPr lang="en-US" dirty="0" err="1" smtClean="0"/>
              <a:t>.Net</a:t>
            </a:r>
            <a:r>
              <a:rPr lang="en-US" dirty="0" smtClean="0"/>
              <a:t> language compilers translates the source code into Microsoft Intermediate Language. </a:t>
            </a:r>
          </a:p>
          <a:p>
            <a:pPr algn="just"/>
            <a:r>
              <a:rPr lang="en-US" dirty="0" smtClean="0"/>
              <a:t>This ensures language interoperability because no matter which language has been used to develop the application, it always gets translated to Microsoft Intermediate Language. </a:t>
            </a:r>
          </a:p>
          <a:p>
            <a:pPr algn="just"/>
            <a:r>
              <a:rPr lang="en-US" dirty="0" smtClean="0"/>
              <a:t>During the compile time the compiler produces metadata, that contains description of the program like dependencies, versions etc</a:t>
            </a:r>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buNone/>
            </a:pPr>
            <a:r>
              <a:rPr lang="en-US" b="1" dirty="0" smtClean="0"/>
              <a:t>Compiling MSIL to native code:</a:t>
            </a:r>
          </a:p>
          <a:p>
            <a:pPr algn="just"/>
            <a:r>
              <a:rPr lang="en-US" dirty="0" smtClean="0"/>
              <a:t>Before the program execution , Just In Time compiler (JIT) compiles the MSIL into native code and stores it in a memory buffer. </a:t>
            </a:r>
          </a:p>
          <a:p>
            <a:pPr algn="just"/>
            <a:r>
              <a:rPr lang="en-US" dirty="0" smtClean="0"/>
              <a:t>During JIT compilation, the code is also checked for type safety. </a:t>
            </a:r>
          </a:p>
          <a:p>
            <a:pPr algn="just"/>
            <a:r>
              <a:rPr lang="en-US" dirty="0" smtClean="0"/>
              <a:t>Type safety ensures that objects are always accessed in a compatible way. </a:t>
            </a:r>
          </a:p>
          <a:p>
            <a:pPr algn="just"/>
            <a:r>
              <a:rPr lang="en-US" dirty="0" smtClean="0"/>
              <a:t>The compiled native code is in memory and is not persisted. </a:t>
            </a:r>
          </a:p>
          <a:p>
            <a:pPr algn="just"/>
            <a:r>
              <a:rPr lang="en-US" dirty="0" smtClean="0"/>
              <a:t>So every time we run our application this whole thing has to happen again.</a:t>
            </a:r>
            <a:endParaRPr lang="en-US" b="1" dirty="0" smtClean="0"/>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b="1" dirty="0" smtClean="0"/>
              <a:t>Execution of Code:</a:t>
            </a:r>
            <a:endParaRPr lang="en-US" dirty="0" smtClean="0"/>
          </a:p>
          <a:p>
            <a:r>
              <a:rPr lang="en-US" dirty="0" smtClean="0"/>
              <a:t>After translating the IL into native code, it is sent to </a:t>
            </a:r>
            <a:r>
              <a:rPr lang="en-US" dirty="0" err="1" smtClean="0"/>
              <a:t>.Net</a:t>
            </a:r>
            <a:r>
              <a:rPr lang="en-US" dirty="0" smtClean="0"/>
              <a:t> runtime manager. </a:t>
            </a:r>
          </a:p>
          <a:p>
            <a:r>
              <a:rPr lang="en-US" dirty="0" smtClean="0"/>
              <a:t>The </a:t>
            </a:r>
            <a:r>
              <a:rPr lang="en-US" dirty="0" err="1" smtClean="0"/>
              <a:t>.Net</a:t>
            </a:r>
            <a:r>
              <a:rPr lang="en-US" dirty="0" smtClean="0"/>
              <a:t> runtime manager executes the code. </a:t>
            </a:r>
          </a:p>
          <a:p>
            <a:r>
              <a:rPr lang="en-US" dirty="0" smtClean="0"/>
              <a:t>During execution, managed code receives services such as garbage collection, security, interoperability with unmanaged code, cross-language debugging support, and enhanced deployment and versioning support.</a:t>
            </a:r>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Services provided by the CLR</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0" y="1143000"/>
            <a:ext cx="9144000" cy="5714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C# Applications</a:t>
            </a:r>
            <a:endParaRPr lang="en-US" dirty="0"/>
          </a:p>
        </p:txBody>
      </p:sp>
      <p:sp>
        <p:nvSpPr>
          <p:cNvPr id="5" name="Subtitle 4"/>
          <p:cNvSpPr>
            <a:spLocks noGrp="1"/>
          </p:cNvSpPr>
          <p:nvPr>
            <p:ph type="subTitle" idx="1"/>
          </p:nvPr>
        </p:nvSpPr>
        <p:spPr/>
        <p:txBody>
          <a:bodyPr/>
          <a:lstStyle/>
          <a:p>
            <a:r>
              <a:rPr lang="en-US" dirty="0" smtClean="0">
                <a:solidFill>
                  <a:schemeClr val="tx1"/>
                </a:solidFill>
                <a:latin typeface="Times New Roman" pitchFamily="18" charset="0"/>
                <a:cs typeface="Times New Roman" pitchFamily="18" charset="0"/>
              </a:rPr>
              <a:t>C# may choose to build .NET applications.</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Installing the .NET Framework  SDK</a:t>
            </a:r>
            <a:endParaRPr lang="en-US" dirty="0"/>
          </a:p>
        </p:txBody>
      </p:sp>
      <p:sp>
        <p:nvSpPr>
          <p:cNvPr id="3" name="Content Placeholder 2"/>
          <p:cNvSpPr>
            <a:spLocks noGrp="1"/>
          </p:cNvSpPr>
          <p:nvPr>
            <p:ph idx="1"/>
          </p:nvPr>
        </p:nvSpPr>
        <p:spPr>
          <a:xfrm>
            <a:off x="457200" y="1219200"/>
            <a:ext cx="8229600" cy="4906963"/>
          </a:xfrm>
        </p:spPr>
        <p:txBody>
          <a:bodyPr>
            <a:noAutofit/>
          </a:bodyPr>
          <a:lstStyle/>
          <a:p>
            <a:pPr algn="just"/>
            <a:r>
              <a:rPr lang="en-US" sz="3000" dirty="0" smtClean="0">
                <a:latin typeface="Times New Roman" pitchFamily="18" charset="0"/>
                <a:cs typeface="Times New Roman" pitchFamily="18" charset="0"/>
              </a:rPr>
              <a:t>Before you are able to build .NET applications using the C# programming language and the .NET Framework, the first step is to install.</a:t>
            </a:r>
          </a:p>
          <a:p>
            <a:pPr algn="just"/>
            <a:r>
              <a:rPr lang="en-US" sz="3000" dirty="0" smtClean="0">
                <a:latin typeface="Times New Roman" pitchFamily="18" charset="0"/>
                <a:cs typeface="Times New Roman" pitchFamily="18" charset="0"/>
              </a:rPr>
              <a:t>It is freely downloadable .NET Framework  Software Development Kit (SDK). </a:t>
            </a:r>
          </a:p>
          <a:p>
            <a:pPr algn="just"/>
            <a:r>
              <a:rPr lang="en-US" sz="3000" dirty="0" smtClean="0">
                <a:latin typeface="Times New Roman" pitchFamily="18" charset="0"/>
                <a:cs typeface="Times New Roman" pitchFamily="18" charset="0"/>
              </a:rPr>
              <a:t>The .NET Framework SDK is automatically installed with Visual Studio 2005 as well as Visual C# 2005 Express.</a:t>
            </a:r>
          </a:p>
          <a:p>
            <a:pPr algn="just"/>
            <a:r>
              <a:rPr lang="en-US" sz="3000" dirty="0" smtClean="0">
                <a:latin typeface="Times New Roman" pitchFamily="18" charset="0"/>
                <a:cs typeface="Times New Roman" pitchFamily="18" charset="0"/>
              </a:rPr>
              <a:t> If you plan to use either of these IDEs, there is no need to manually download or install this software package.</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458200" cy="6248400"/>
          </a:xfrm>
        </p:spPr>
        <p:txBody>
          <a:bodyPr>
            <a:normAutofit/>
          </a:bodyPr>
          <a:lstStyle/>
          <a:p>
            <a:pPr algn="just"/>
            <a:r>
              <a:rPr lang="en-US" dirty="0" smtClean="0">
                <a:latin typeface="Times New Roman" pitchFamily="18" charset="0"/>
                <a:cs typeface="Times New Roman" pitchFamily="18" charset="0"/>
              </a:rPr>
              <a:t>If you are not developing with Visual Studio 2005/Visual C# 2005 Express.</a:t>
            </a:r>
          </a:p>
          <a:p>
            <a:pPr algn="just"/>
            <a:r>
              <a:rPr lang="en-US" dirty="0" smtClean="0">
                <a:latin typeface="Times New Roman" pitchFamily="18" charset="0"/>
                <a:cs typeface="Times New Roman" pitchFamily="18" charset="0"/>
              </a:rPr>
              <a:t> find the way to: </a:t>
            </a:r>
            <a:r>
              <a:rPr lang="en-US" b="1" dirty="0" smtClean="0">
                <a:latin typeface="Times New Roman" pitchFamily="18" charset="0"/>
                <a:cs typeface="Times New Roman" pitchFamily="18" charset="0"/>
              </a:rPr>
              <a:t>http://msdn.microsoft.com/netframework</a:t>
            </a:r>
            <a:r>
              <a:rPr lang="en-US" dirty="0" smtClean="0">
                <a:latin typeface="Times New Roman" pitchFamily="18" charset="0"/>
                <a:cs typeface="Times New Roman" pitchFamily="18" charset="0"/>
              </a:rPr>
              <a:t> and search for “.NET Framework SDK”. </a:t>
            </a:r>
          </a:p>
          <a:p>
            <a:pPr algn="just"/>
            <a:r>
              <a:rPr lang="en-US" dirty="0" smtClean="0">
                <a:latin typeface="Times New Roman" pitchFamily="18" charset="0"/>
                <a:cs typeface="Times New Roman" pitchFamily="18" charset="0"/>
              </a:rPr>
              <a:t>Once you have located the appropriate page, download setup.exe and save it to a location on your hard drive. </a:t>
            </a:r>
          </a:p>
          <a:p>
            <a:pPr algn="just"/>
            <a:r>
              <a:rPr lang="en-US" dirty="0" smtClean="0">
                <a:latin typeface="Times New Roman" pitchFamily="18" charset="0"/>
                <a:cs typeface="Times New Roman" pitchFamily="18" charset="0"/>
              </a:rPr>
              <a:t>At this point, double-click the executable to install the software.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endParaRPr lang="en-US" dirty="0"/>
          </a:p>
        </p:txBody>
      </p:sp>
      <p:pic>
        <p:nvPicPr>
          <p:cNvPr id="1026" name="Picture 2" descr="C:\Users\UJWAL P GOWDRU\Desktop\0116.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2. If prompted, click Yes to allow the program to make changes to the computer.</a:t>
            </a:r>
            <a:endParaRPr lang="en-US" sz="3200" dirty="0">
              <a:latin typeface="Times New Roman" pitchFamily="18" charset="0"/>
              <a:cs typeface="Times New Roman" pitchFamily="18" charset="0"/>
            </a:endParaRPr>
          </a:p>
        </p:txBody>
      </p:sp>
      <p:pic>
        <p:nvPicPr>
          <p:cNvPr id="2050" name="Picture 2" descr="C:\Users\UJWAL P GOWDRU\Desktop\0218.png"/>
          <p:cNvPicPr>
            <a:picLocks noGrp="1" noChangeAspect="1" noChangeArrowheads="1"/>
          </p:cNvPicPr>
          <p:nvPr>
            <p:ph idx="1"/>
          </p:nvPr>
        </p:nvPicPr>
        <p:blipFill>
          <a:blip r:embed="rId2"/>
          <a:srcRect/>
          <a:stretch>
            <a:fillRect/>
          </a:stretch>
        </p:blipFill>
        <p:spPr bwMode="auto">
          <a:xfrm>
            <a:off x="0" y="1371600"/>
            <a:ext cx="9143999" cy="54864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latin typeface="Times New Roman" pitchFamily="18" charset="0"/>
                <a:cs typeface="Times New Roman" pitchFamily="18" charset="0"/>
              </a:rPr>
              <a:t>When prompted, in the ‘</a:t>
            </a:r>
            <a:r>
              <a:rPr lang="en-US" sz="2600" dirty="0" err="1" smtClean="0">
                <a:latin typeface="Times New Roman" pitchFamily="18" charset="0"/>
                <a:cs typeface="Times New Roman" pitchFamily="18" charset="0"/>
              </a:rPr>
              <a:t>.Net</a:t>
            </a:r>
            <a:r>
              <a:rPr lang="en-US" sz="2600" dirty="0" smtClean="0">
                <a:latin typeface="Times New Roman" pitchFamily="18" charset="0"/>
                <a:cs typeface="Times New Roman" pitchFamily="18" charset="0"/>
              </a:rPr>
              <a:t> Framework 4.5 Setup’ window, check the box to accept the license terms and click Install.</a:t>
            </a:r>
            <a:endParaRPr lang="en-US" sz="2600" dirty="0">
              <a:latin typeface="Times New Roman" pitchFamily="18" charset="0"/>
              <a:cs typeface="Times New Roman" pitchFamily="18" charset="0"/>
            </a:endParaRPr>
          </a:p>
        </p:txBody>
      </p:sp>
      <p:pic>
        <p:nvPicPr>
          <p:cNvPr id="3074" name="Picture 2" descr="C:\Users\UJWAL P GOWDRU\Desktop\0316.png"/>
          <p:cNvPicPr>
            <a:picLocks noGrp="1" noChangeAspect="1" noChangeArrowheads="1"/>
          </p:cNvPicPr>
          <p:nvPr>
            <p:ph idx="1"/>
          </p:nvPr>
        </p:nvPicPr>
        <p:blipFill>
          <a:blip r:embed="rId2"/>
          <a:srcRect/>
          <a:stretch>
            <a:fillRect/>
          </a:stretch>
        </p:blipFill>
        <p:spPr bwMode="auto">
          <a:xfrm>
            <a:off x="0" y="1295400"/>
            <a:ext cx="9143999" cy="54102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 Framework contains mainly two components</a:t>
            </a:r>
            <a:endParaRPr lang="en-US" dirty="0"/>
          </a:p>
        </p:txBody>
      </p:sp>
      <p:sp>
        <p:nvSpPr>
          <p:cNvPr id="3" name="Content Placeholder 2"/>
          <p:cNvSpPr>
            <a:spLocks noGrp="1"/>
          </p:cNvSpPr>
          <p:nvPr>
            <p:ph idx="1"/>
          </p:nvPr>
        </p:nvSpPr>
        <p:spPr>
          <a:xfrm>
            <a:off x="457200" y="1600200"/>
            <a:ext cx="8534400" cy="5029200"/>
          </a:xfrm>
        </p:spPr>
        <p:txBody>
          <a:bodyPr>
            <a:normAutofit fontScale="85000" lnSpcReduction="10000"/>
          </a:bodyPr>
          <a:lstStyle/>
          <a:p>
            <a:pPr marL="514350" lvl="0" indent="-514350">
              <a:buFont typeface="+mj-lt"/>
              <a:buAutoNum type="arabicPeriod"/>
            </a:pPr>
            <a:r>
              <a:rPr lang="en-US" dirty="0"/>
              <a:t>Common Language Runtime (CLR)</a:t>
            </a:r>
          </a:p>
          <a:p>
            <a:pPr marL="514350" lvl="0" indent="-514350">
              <a:buFont typeface="+mj-lt"/>
              <a:buAutoNum type="arabicPeriod"/>
            </a:pPr>
            <a:r>
              <a:rPr lang="en-US" dirty="0" smtClean="0"/>
              <a:t>.NET </a:t>
            </a:r>
            <a:r>
              <a:rPr lang="en-US" dirty="0"/>
              <a:t>Framework Class </a:t>
            </a:r>
            <a:r>
              <a:rPr lang="en-US" dirty="0" smtClean="0"/>
              <a:t>Library(FCL).</a:t>
            </a:r>
          </a:p>
          <a:p>
            <a:pPr marL="0" indent="0">
              <a:buNone/>
            </a:pPr>
            <a:r>
              <a:rPr lang="en-US" b="1" dirty="0"/>
              <a:t>Common Language Runtime </a:t>
            </a:r>
            <a:r>
              <a:rPr lang="en-US" dirty="0"/>
              <a:t>(CLR):</a:t>
            </a:r>
          </a:p>
          <a:p>
            <a:pPr algn="just"/>
            <a:r>
              <a:rPr lang="en-US" sz="2600" b="1" dirty="0" smtClean="0">
                <a:latin typeface="Times New Roman" pitchFamily="18" charset="0"/>
                <a:cs typeface="Times New Roman" pitchFamily="18" charset="0"/>
              </a:rPr>
              <a:t>.NET </a:t>
            </a:r>
            <a:r>
              <a:rPr lang="en-US" sz="2600" b="1" dirty="0">
                <a:latin typeface="Times New Roman" pitchFamily="18" charset="0"/>
                <a:cs typeface="Times New Roman" pitchFamily="18" charset="0"/>
              </a:rPr>
              <a:t>Framework</a:t>
            </a:r>
            <a:r>
              <a:rPr lang="en-US" sz="2600" dirty="0">
                <a:latin typeface="Times New Roman" pitchFamily="18" charset="0"/>
                <a:cs typeface="Times New Roman" pitchFamily="18" charset="0"/>
              </a:rPr>
              <a:t> provides runtime environment called </a:t>
            </a:r>
            <a:r>
              <a:rPr lang="en-US" sz="2600" b="1" dirty="0" smtClean="0">
                <a:effectLst/>
                <a:latin typeface="Times New Roman" pitchFamily="18" charset="0"/>
                <a:cs typeface="Times New Roman" pitchFamily="18" charset="0"/>
              </a:rPr>
              <a:t>Common Language Runtime</a:t>
            </a:r>
            <a:r>
              <a:rPr lang="en-US" sz="2600" dirty="0" smtClean="0">
                <a:effectLst/>
                <a:latin typeface="Times New Roman" pitchFamily="18" charset="0"/>
                <a:cs typeface="Times New Roman" pitchFamily="18" charset="0"/>
              </a:rPr>
              <a:t> (CLR). </a:t>
            </a:r>
          </a:p>
          <a:p>
            <a:pPr lvl="0" algn="just"/>
            <a:r>
              <a:rPr lang="en-US" sz="2600" b="0" dirty="0" smtClean="0">
                <a:effectLst/>
                <a:latin typeface="Times New Roman" pitchFamily="18" charset="0"/>
                <a:cs typeface="Times New Roman" pitchFamily="18" charset="0"/>
              </a:rPr>
              <a:t>The CLR is the execution engine for .NET applications and serves as the interface between .NET applications and the operating system.</a:t>
            </a:r>
            <a:endParaRPr lang="en-US" sz="2600" dirty="0" smtClean="0">
              <a:effectLst/>
              <a:latin typeface="Times New Roman" pitchFamily="18" charset="0"/>
              <a:cs typeface="Times New Roman" pitchFamily="18" charset="0"/>
            </a:endParaRPr>
          </a:p>
          <a:p>
            <a:pPr algn="just"/>
            <a:r>
              <a:rPr lang="en-US" sz="2600" dirty="0" smtClean="0">
                <a:effectLst/>
                <a:latin typeface="Times New Roman" pitchFamily="18" charset="0"/>
                <a:cs typeface="Times New Roman" pitchFamily="18" charset="0"/>
              </a:rPr>
              <a:t>It provides an environment to run all the .NET Programs.</a:t>
            </a:r>
          </a:p>
          <a:p>
            <a:pPr algn="just"/>
            <a:r>
              <a:rPr lang="en-US" sz="2600" dirty="0" smtClean="0">
                <a:effectLst/>
                <a:latin typeface="Times New Roman" pitchFamily="18" charset="0"/>
                <a:cs typeface="Times New Roman" pitchFamily="18" charset="0"/>
              </a:rPr>
              <a:t> The code which runs under the CLR is called as </a:t>
            </a:r>
            <a:r>
              <a:rPr lang="en-US" sz="2600" b="1" dirty="0" smtClean="0">
                <a:effectLst/>
                <a:latin typeface="Times New Roman" pitchFamily="18" charset="0"/>
                <a:cs typeface="Times New Roman" pitchFamily="18" charset="0"/>
              </a:rPr>
              <a:t>Managed Code</a:t>
            </a:r>
            <a:r>
              <a:rPr lang="en-US" sz="2600" dirty="0" smtClean="0">
                <a:effectLst/>
                <a:latin typeface="Times New Roman" pitchFamily="18" charset="0"/>
                <a:cs typeface="Times New Roman" pitchFamily="18" charset="0"/>
              </a:rPr>
              <a:t>. </a:t>
            </a:r>
          </a:p>
          <a:p>
            <a:pPr algn="just"/>
            <a:r>
              <a:rPr lang="en-US" sz="2600" dirty="0" smtClean="0">
                <a:effectLst/>
                <a:latin typeface="Times New Roman" pitchFamily="18" charset="0"/>
                <a:cs typeface="Times New Roman" pitchFamily="18" charset="0"/>
              </a:rPr>
              <a:t>Programmers need not to worry on managing the memory if the programs are running under the CLR as it provides memory management and thread management.</a:t>
            </a:r>
            <a:r>
              <a:rPr lang="en-US" sz="2600" dirty="0">
                <a:latin typeface="Times New Roman" pitchFamily="18" charset="0"/>
                <a:cs typeface="Times New Roman" pitchFamily="18" charset="0"/>
              </a:rPr>
              <a:t/>
            </a:r>
            <a:br>
              <a:rPr lang="en-US" sz="2600" dirty="0">
                <a:latin typeface="Times New Roman" pitchFamily="18" charset="0"/>
                <a:cs typeface="Times New Roman" pitchFamily="18" charset="0"/>
              </a:rPr>
            </a:br>
            <a:endParaRPr lang="en-US" sz="2600" dirty="0">
              <a:latin typeface="Times New Roman" pitchFamily="18" charset="0"/>
              <a:cs typeface="Times New Roman" pitchFamily="18" charset="0"/>
            </a:endParaRPr>
          </a:p>
          <a:p>
            <a:pPr marL="514350" indent="-514350">
              <a:buFont typeface="+mj-lt"/>
              <a:buAutoNum type="arabicPeriod"/>
            </a:pPr>
            <a:endParaRPr lang="en-US" dirty="0"/>
          </a:p>
        </p:txBody>
      </p:sp>
    </p:spTree>
    <p:extLst>
      <p:ext uri="{BB962C8B-B14F-4D97-AF65-F5344CB8AC3E}">
        <p14:creationId xmlns:p14="http://schemas.microsoft.com/office/powerpoint/2010/main" xmlns="" val="3714848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Once the installation has completed, click Finish</a:t>
            </a:r>
            <a:endParaRPr lang="en-US" sz="3200" dirty="0">
              <a:latin typeface="Times New Roman" pitchFamily="18" charset="0"/>
              <a:cs typeface="Times New Roman" pitchFamily="18" charset="0"/>
            </a:endParaRPr>
          </a:p>
        </p:txBody>
      </p:sp>
      <p:pic>
        <p:nvPicPr>
          <p:cNvPr id="4098" name="Picture 2" descr="C:\Users\UJWAL P GOWDRU\Desktop\0413.png"/>
          <p:cNvPicPr>
            <a:picLocks noGrp="1" noChangeAspect="1" noChangeArrowheads="1"/>
          </p:cNvPicPr>
          <p:nvPr>
            <p:ph idx="1"/>
          </p:nvPr>
        </p:nvPicPr>
        <p:blipFill>
          <a:blip r:embed="rId2"/>
          <a:srcRect/>
          <a:stretch>
            <a:fillRect/>
          </a:stretch>
        </p:blipFill>
        <p:spPr bwMode="auto">
          <a:xfrm>
            <a:off x="1" y="1295400"/>
            <a:ext cx="9144000" cy="55626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Perform a manual restart of your Computer</a:t>
            </a:r>
            <a:endParaRPr lang="en-US" dirty="0"/>
          </a:p>
        </p:txBody>
      </p:sp>
      <p:pic>
        <p:nvPicPr>
          <p:cNvPr id="5122" name="Picture 2" descr="C:\Users\UJWAL P GOWDRU\Desktop\059.png"/>
          <p:cNvPicPr>
            <a:picLocks noGrp="1" noChangeAspect="1" noChangeArrowheads="1"/>
          </p:cNvPicPr>
          <p:nvPr>
            <p:ph idx="1"/>
          </p:nvPr>
        </p:nvPicPr>
        <p:blipFill>
          <a:blip r:embed="rId2"/>
          <a:srcRect/>
          <a:stretch>
            <a:fillRect/>
          </a:stretch>
        </p:blipFill>
        <p:spPr bwMode="auto">
          <a:xfrm>
            <a:off x="0" y="1371600"/>
            <a:ext cx="9144000" cy="54864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Without  </a:t>
            </a:r>
            <a:r>
              <a:rPr lang="en-US" b="1" dirty="0" smtClean="0"/>
              <a:t>integrated development environment</a:t>
            </a:r>
            <a:r>
              <a:rPr lang="en-US" dirty="0" smtClean="0"/>
              <a:t> (</a:t>
            </a:r>
            <a:r>
              <a:rPr lang="en-US" b="1" dirty="0" smtClean="0"/>
              <a:t>IDE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lgn="just">
              <a:lnSpc>
                <a:spcPct val="150000"/>
              </a:lnSpc>
            </a:pPr>
            <a:r>
              <a:rPr lang="en-US" b="1" dirty="0" smtClean="0"/>
              <a:t>Step 1: </a:t>
            </a:r>
            <a:r>
              <a:rPr lang="en-US" dirty="0" smtClean="0"/>
              <a:t>Open Notepad and write </a:t>
            </a:r>
            <a:r>
              <a:rPr lang="en-US" smtClean="0"/>
              <a:t>the  </a:t>
            </a:r>
            <a:r>
              <a:rPr lang="en-US" dirty="0" smtClean="0"/>
              <a:t>c# code carefully.</a:t>
            </a:r>
          </a:p>
          <a:p>
            <a:pPr algn="just">
              <a:lnSpc>
                <a:spcPct val="150000"/>
              </a:lnSpc>
            </a:pPr>
            <a:r>
              <a:rPr lang="en-US" b="1" dirty="0" smtClean="0"/>
              <a:t>Step 2:</a:t>
            </a:r>
            <a:r>
              <a:rPr lang="en-US" dirty="0" smtClean="0"/>
              <a:t> Now save this program as </a:t>
            </a:r>
            <a:r>
              <a:rPr lang="en-US" b="1" i="1" dirty="0" smtClean="0"/>
              <a:t>Chapter1.cs</a:t>
            </a:r>
            <a:r>
              <a:rPr lang="en-US" dirty="0" smtClean="0"/>
              <a:t> in </a:t>
            </a:r>
            <a:r>
              <a:rPr lang="en-US" dirty="0" err="1" smtClean="0"/>
              <a:t>csharp</a:t>
            </a:r>
            <a:r>
              <a:rPr lang="en-US" dirty="0" smtClean="0"/>
              <a:t> Folder in D drive (Create </a:t>
            </a:r>
            <a:r>
              <a:rPr lang="en-US" dirty="0" err="1" smtClean="0"/>
              <a:t>csharp</a:t>
            </a:r>
            <a:r>
              <a:rPr lang="en-US" dirty="0" smtClean="0"/>
              <a:t> Folder in D Drive). You must choose All Files in save as type box.</a:t>
            </a:r>
          </a:p>
          <a:p>
            <a:pPr algn="just"/>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JWAL P GOWDRU\Desktop\saveas.jpg"/>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latin typeface="Times New Roman" pitchFamily="18" charset="0"/>
                <a:cs typeface="Times New Roman" pitchFamily="18" charset="0"/>
              </a:rPr>
              <a:t>Step 3: </a:t>
            </a:r>
            <a:r>
              <a:rPr lang="en-US" sz="2400" dirty="0" smtClean="0">
                <a:latin typeface="Times New Roman" pitchFamily="18" charset="0"/>
                <a:cs typeface="Times New Roman" pitchFamily="18" charset="0"/>
              </a:rPr>
              <a:t>Go to Start &gt; All Programs &gt; Microsoft Visual Studio 2005 or 2008 &gt; Visual Studio Tools &gt; Visual Studio 2005 or 2008 Command Prompt.</a:t>
            </a:r>
            <a:endParaRPr lang="en-US" sz="2400" dirty="0">
              <a:latin typeface="Times New Roman" pitchFamily="18" charset="0"/>
              <a:cs typeface="Times New Roman" pitchFamily="18" charset="0"/>
            </a:endParaRPr>
          </a:p>
        </p:txBody>
      </p:sp>
      <p:pic>
        <p:nvPicPr>
          <p:cNvPr id="7170" name="Picture 2" descr="C:\Users\UJWAL P GOWDRU\Desktop\startmenu.jpg"/>
          <p:cNvPicPr>
            <a:picLocks noGrp="1" noChangeAspect="1" noChangeArrowheads="1"/>
          </p:cNvPicPr>
          <p:nvPr>
            <p:ph idx="1"/>
          </p:nvPr>
        </p:nvPicPr>
        <p:blipFill>
          <a:blip r:embed="rId2"/>
          <a:srcRect/>
          <a:stretch>
            <a:fillRect/>
          </a:stretch>
        </p:blipFill>
        <p:spPr bwMode="auto">
          <a:xfrm>
            <a:off x="1" y="1371600"/>
            <a:ext cx="9144000" cy="54864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b="1" dirty="0" smtClean="0">
                <a:latin typeface="Times New Roman" pitchFamily="18" charset="0"/>
                <a:cs typeface="Times New Roman" pitchFamily="18" charset="0"/>
              </a:rPr>
              <a:t>Step 4: </a:t>
            </a:r>
            <a:r>
              <a:rPr lang="en-US" sz="2600" dirty="0" smtClean="0">
                <a:latin typeface="Times New Roman" pitchFamily="18" charset="0"/>
                <a:cs typeface="Times New Roman" pitchFamily="18" charset="0"/>
              </a:rPr>
              <a:t>Set Path in command prompt where your Chapter1.cs file is saved. Here we are using D:/csharp.</a:t>
            </a:r>
            <a:endParaRPr lang="en-US" sz="2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514350" indent="-514350" fontAlgn="base">
              <a:buFont typeface="+mj-lt"/>
              <a:buAutoNum type="arabicPeriod"/>
            </a:pPr>
            <a:r>
              <a:rPr lang="en-US" dirty="0" smtClean="0"/>
              <a:t>Type </a:t>
            </a:r>
            <a:r>
              <a:rPr lang="en-US" b="1" dirty="0" smtClean="0"/>
              <a:t>D:</a:t>
            </a:r>
            <a:r>
              <a:rPr lang="en-US" dirty="0" smtClean="0"/>
              <a:t> and hit Enter</a:t>
            </a:r>
          </a:p>
          <a:p>
            <a:pPr marL="514350" indent="-514350" fontAlgn="base">
              <a:buFont typeface="+mj-lt"/>
              <a:buAutoNum type="arabicPeriod"/>
            </a:pPr>
            <a:r>
              <a:rPr lang="en-US" dirty="0" smtClean="0"/>
              <a:t>Now type </a:t>
            </a:r>
            <a:r>
              <a:rPr lang="en-US" b="1" dirty="0" err="1" smtClean="0"/>
              <a:t>cd</a:t>
            </a:r>
            <a:r>
              <a:rPr lang="en-US" b="1" dirty="0" smtClean="0"/>
              <a:t> </a:t>
            </a:r>
            <a:r>
              <a:rPr lang="en-US" b="1" dirty="0" err="1" smtClean="0"/>
              <a:t>csharp</a:t>
            </a:r>
            <a:r>
              <a:rPr lang="en-US" dirty="0" smtClean="0"/>
              <a:t> and hit Enter</a:t>
            </a:r>
          </a:p>
          <a:p>
            <a:pPr marL="514350" indent="-514350" fontAlgn="base">
              <a:buFont typeface="+mj-lt"/>
              <a:buAutoNum type="arabicPeriod"/>
            </a:pPr>
            <a:r>
              <a:rPr lang="en-US" dirty="0" smtClean="0"/>
              <a:t>You are in </a:t>
            </a:r>
            <a:r>
              <a:rPr lang="en-US" dirty="0" err="1" smtClean="0"/>
              <a:t>Csharp</a:t>
            </a:r>
            <a:r>
              <a:rPr lang="en-US" dirty="0" smtClean="0"/>
              <a:t> Folder now.</a:t>
            </a:r>
          </a:p>
          <a:p>
            <a:pPr marL="514350" indent="-514350" fontAlgn="base">
              <a:buNone/>
            </a:pPr>
            <a:endParaRPr lang="en-US" dirty="0" smtClean="0"/>
          </a:p>
          <a:p>
            <a:endParaRPr lang="en-US" dirty="0"/>
          </a:p>
        </p:txBody>
      </p:sp>
      <p:pic>
        <p:nvPicPr>
          <p:cNvPr id="8194" name="Picture 2"/>
          <p:cNvPicPr>
            <a:picLocks noChangeAspect="1" noChangeArrowheads="1"/>
          </p:cNvPicPr>
          <p:nvPr/>
        </p:nvPicPr>
        <p:blipFill>
          <a:blip r:embed="rId2"/>
          <a:srcRect/>
          <a:stretch>
            <a:fillRect/>
          </a:stretch>
        </p:blipFill>
        <p:spPr bwMode="auto">
          <a:xfrm>
            <a:off x="0" y="3429000"/>
            <a:ext cx="9144000"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Step 5: </a:t>
            </a:r>
            <a:r>
              <a:rPr lang="en-US" sz="3200" dirty="0" smtClean="0">
                <a:latin typeface="Times New Roman" pitchFamily="18" charset="0"/>
                <a:cs typeface="Times New Roman" pitchFamily="18" charset="0"/>
              </a:rPr>
              <a:t>Now compile your program by following command</a:t>
            </a:r>
            <a:endParaRPr lang="en-US" sz="3200"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You will see some information like compiler version number and framework information. </a:t>
            </a:r>
          </a:p>
          <a:p>
            <a:r>
              <a:rPr lang="en-US" dirty="0" smtClean="0"/>
              <a:t>There is no error, so you won’t get any error.</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b="1" dirty="0" smtClean="0">
                <a:latin typeface="Times New Roman" pitchFamily="18" charset="0"/>
                <a:cs typeface="Times New Roman" pitchFamily="18" charset="0"/>
              </a:rPr>
              <a:t>Step 6: </a:t>
            </a:r>
            <a:r>
              <a:rPr lang="en-US" sz="2600" dirty="0" smtClean="0">
                <a:latin typeface="Times New Roman" pitchFamily="18" charset="0"/>
                <a:cs typeface="Times New Roman" pitchFamily="18" charset="0"/>
              </a:rPr>
              <a:t>Now, it’s turn to C sharp program. Just write your file name without extension and hit enter.</a:t>
            </a:r>
            <a:endParaRPr lang="en-US" sz="2600"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a:srcRect/>
          <a:stretch>
            <a:fillRect/>
          </a:stretch>
        </p:blipFill>
        <p:spPr bwMode="auto">
          <a:xfrm>
            <a:off x="0" y="1219200"/>
            <a:ext cx="9144000" cy="5638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Using Visual Studio 2005/2008/2012 or any version</a:t>
            </a:r>
            <a:endParaRPr lang="en-US" dirty="0"/>
          </a:p>
        </p:txBody>
      </p:sp>
      <p:sp>
        <p:nvSpPr>
          <p:cNvPr id="3" name="Content Placeholder 2"/>
          <p:cNvSpPr>
            <a:spLocks noGrp="1"/>
          </p:cNvSpPr>
          <p:nvPr>
            <p:ph idx="1"/>
          </p:nvPr>
        </p:nvSpPr>
        <p:spPr/>
        <p:txBody>
          <a:bodyPr/>
          <a:lstStyle/>
          <a:p>
            <a:r>
              <a:rPr lang="en-US" dirty="0" smtClean="0"/>
              <a:t>Visual Studio is easiest way to handle C# code. To execute the program on visual studio.</a:t>
            </a:r>
            <a:endParaRPr lang="en-US" dirty="0"/>
          </a:p>
        </p:txBody>
      </p:sp>
      <p:pic>
        <p:nvPicPr>
          <p:cNvPr id="11266" name="Picture 2"/>
          <p:cNvPicPr>
            <a:picLocks noChangeAspect="1" noChangeArrowheads="1"/>
          </p:cNvPicPr>
          <p:nvPr/>
        </p:nvPicPr>
        <p:blipFill>
          <a:blip r:embed="rId2"/>
          <a:srcRect/>
          <a:stretch>
            <a:fillRect/>
          </a:stretch>
        </p:blipFill>
        <p:spPr bwMode="auto">
          <a:xfrm>
            <a:off x="0" y="2590800"/>
            <a:ext cx="91440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800600"/>
          </a:xfrm>
        </p:spPr>
        <p:txBody>
          <a:bodyPr>
            <a:normAutofit/>
          </a:bodyPr>
          <a:lstStyle/>
          <a:p>
            <a:pPr algn="just"/>
            <a:r>
              <a:rPr lang="en-US" sz="2800" dirty="0">
                <a:latin typeface="Times New Roman" pitchFamily="18" charset="0"/>
                <a:cs typeface="Times New Roman" pitchFamily="18" charset="0"/>
              </a:rPr>
              <a:t>Programmatically, when our program needs memory, CLR allocates the memory for scope and de-allocates the memory if the scope is </a:t>
            </a:r>
            <a:r>
              <a:rPr lang="en-US" sz="2800" dirty="0" smtClean="0">
                <a:latin typeface="Times New Roman" pitchFamily="18" charset="0"/>
                <a:cs typeface="Times New Roman" pitchFamily="18" charset="0"/>
              </a:rPr>
              <a:t>completed.</a:t>
            </a:r>
          </a:p>
          <a:p>
            <a:pPr algn="just"/>
            <a:r>
              <a:rPr lang="en-US" sz="2800" dirty="0" smtClean="0">
                <a:latin typeface="Times New Roman" pitchFamily="18" charset="0"/>
                <a:cs typeface="Times New Roman" pitchFamily="18" charset="0"/>
              </a:rPr>
              <a:t>Language </a:t>
            </a:r>
            <a:r>
              <a:rPr lang="en-US" sz="2800" dirty="0">
                <a:latin typeface="Times New Roman" pitchFamily="18" charset="0"/>
                <a:cs typeface="Times New Roman" pitchFamily="18" charset="0"/>
              </a:rPr>
              <a:t>Compilers </a:t>
            </a:r>
            <a:r>
              <a:rPr lang="en-US" sz="2800" dirty="0" smtClean="0">
                <a:latin typeface="Times New Roman" pitchFamily="18" charset="0"/>
                <a:cs typeface="Times New Roman" pitchFamily="18" charset="0"/>
              </a:rPr>
              <a:t>will </a:t>
            </a:r>
            <a:r>
              <a:rPr lang="en-US" sz="2800" dirty="0">
                <a:latin typeface="Times New Roman" pitchFamily="18" charset="0"/>
                <a:cs typeface="Times New Roman" pitchFamily="18" charset="0"/>
              </a:rPr>
              <a:t>convert the Code/Program to </a:t>
            </a:r>
            <a:r>
              <a:rPr lang="en-US" sz="2800" b="1" dirty="0">
                <a:latin typeface="Times New Roman" pitchFamily="18" charset="0"/>
                <a:cs typeface="Times New Roman" pitchFamily="18" charset="0"/>
              </a:rPr>
              <a:t>Microsoft Intermediate Language</a:t>
            </a:r>
            <a:r>
              <a:rPr lang="en-US" sz="2800" dirty="0">
                <a:latin typeface="Times New Roman" pitchFamily="18" charset="0"/>
                <a:cs typeface="Times New Roman" pitchFamily="18" charset="0"/>
              </a:rPr>
              <a:t> (MSIL) intern this will be converted to </a:t>
            </a:r>
            <a:r>
              <a:rPr lang="en-US" sz="2800" b="1" dirty="0">
                <a:latin typeface="Times New Roman" pitchFamily="18" charset="0"/>
                <a:cs typeface="Times New Roman" pitchFamily="18" charset="0"/>
              </a:rPr>
              <a:t>Native Code</a:t>
            </a:r>
            <a:r>
              <a:rPr lang="en-US" sz="2800" dirty="0">
                <a:latin typeface="Times New Roman" pitchFamily="18" charset="0"/>
                <a:cs typeface="Times New Roman" pitchFamily="18" charset="0"/>
              </a:rPr>
              <a:t> by CLR</a:t>
            </a:r>
            <a:r>
              <a:rPr lang="en-US" sz="2800" dirty="0" smtClean="0">
                <a:latin typeface="Times New Roman" pitchFamily="18" charset="0"/>
                <a:cs typeface="Times New Roman" pitchFamily="18" charset="0"/>
              </a:rPr>
              <a:t>.</a:t>
            </a:r>
          </a:p>
          <a:p>
            <a:pPr algn="just"/>
            <a:r>
              <a:rPr lang="en-US" sz="2800" dirty="0" smtClean="0">
                <a:latin typeface="Times New Roman" pitchFamily="18" charset="0"/>
                <a:cs typeface="Times New Roman" pitchFamily="18" charset="0"/>
              </a:rPr>
              <a:t>Example  of language compilers are: C#, </a:t>
            </a:r>
            <a:r>
              <a:rPr lang="en-US" sz="2800" dirty="0" err="1" smtClean="0">
                <a:latin typeface="Times New Roman" pitchFamily="18" charset="0"/>
                <a:cs typeface="Times New Roman" pitchFamily="18" charset="0"/>
              </a:rPr>
              <a:t>VB.Net</a:t>
            </a:r>
            <a:r>
              <a:rPr lang="en-US" sz="2800" dirty="0" smtClean="0">
                <a:latin typeface="Times New Roman" pitchFamily="18" charset="0"/>
                <a:cs typeface="Times New Roman" pitchFamily="18" charset="0"/>
              </a:rPr>
              <a:t>, J#</a:t>
            </a:r>
          </a:p>
          <a:p>
            <a:pPr algn="just"/>
            <a:r>
              <a:rPr lang="en-US" sz="2800" dirty="0">
                <a:latin typeface="Times New Roman" pitchFamily="18" charset="0"/>
                <a:cs typeface="Times New Roman" pitchFamily="18" charset="0"/>
              </a:rPr>
              <a:t>There are currently over 15 language compilers being built by Microsoft and other companies also producing the code that will execute under CLR. </a:t>
            </a:r>
          </a:p>
        </p:txBody>
      </p:sp>
    </p:spTree>
    <p:extLst>
      <p:ext uri="{BB962C8B-B14F-4D97-AF65-F5344CB8AC3E}">
        <p14:creationId xmlns:p14="http://schemas.microsoft.com/office/powerpoint/2010/main" xmlns="" val="12614475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4338" name="Picture 2"/>
          <p:cNvPicPr>
            <a:picLocks noChangeAspect="1" noChangeArrowheads="1"/>
          </p:cNvPicPr>
          <p:nvPr/>
        </p:nvPicPr>
        <p:blipFill>
          <a:blip r:embed="rId3"/>
          <a:srcRect/>
          <a:stretch>
            <a:fillRect/>
          </a:stretch>
        </p:blipFill>
        <p:spPr bwMode="auto">
          <a:xfrm>
            <a:off x="0" y="0"/>
            <a:ext cx="9144000" cy="1447800"/>
          </a:xfrm>
          <a:prstGeom prst="rect">
            <a:avLst/>
          </a:prstGeom>
          <a:noFill/>
          <a:ln w="9525">
            <a:noFill/>
            <a:miter lim="800000"/>
            <a:headEnd/>
            <a:tailEnd/>
          </a:ln>
          <a:effectLst/>
        </p:spPr>
      </p:pic>
      <p:pic>
        <p:nvPicPr>
          <p:cNvPr id="14339" name="Picture 3"/>
          <p:cNvPicPr>
            <a:picLocks noGrp="1" noChangeAspect="1" noChangeArrowheads="1"/>
          </p:cNvPicPr>
          <p:nvPr>
            <p:ph idx="1"/>
          </p:nvPr>
        </p:nvPicPr>
        <p:blipFill>
          <a:blip r:embed="rId4"/>
          <a:srcRect/>
          <a:stretch>
            <a:fillRect/>
          </a:stretch>
        </p:blipFill>
        <p:spPr bwMode="auto">
          <a:xfrm>
            <a:off x="0" y="1295400"/>
            <a:ext cx="9144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 Command Line Compiler(CSC.exe)</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smtClean="0">
                <a:latin typeface="Times New Roman" pitchFamily="18" charset="0"/>
                <a:cs typeface="Times New Roman" pitchFamily="18" charset="0"/>
              </a:rPr>
              <a:t>There are a number of techniques may use to compile C# source code. </a:t>
            </a:r>
          </a:p>
          <a:p>
            <a:pPr algn="just"/>
            <a:r>
              <a:rPr lang="en-US" dirty="0" smtClean="0">
                <a:latin typeface="Times New Roman" pitchFamily="18" charset="0"/>
                <a:cs typeface="Times New Roman" pitchFamily="18" charset="0"/>
              </a:rPr>
              <a:t>In addition to Visual Studio 2005 (as well as various third-party .NET IDEs), you are able to create .NET assemblies using the C# command-line compiler, csc.exe (</a:t>
            </a:r>
            <a:r>
              <a:rPr lang="en-US" dirty="0" err="1" smtClean="0">
                <a:latin typeface="Times New Roman" pitchFamily="18" charset="0"/>
                <a:cs typeface="Times New Roman" pitchFamily="18" charset="0"/>
              </a:rPr>
              <a:t>csc</a:t>
            </a:r>
            <a:r>
              <a:rPr lang="en-US" dirty="0" smtClean="0">
                <a:latin typeface="Times New Roman" pitchFamily="18" charset="0"/>
                <a:cs typeface="Times New Roman" pitchFamily="18" charset="0"/>
              </a:rPr>
              <a:t> stands for </a:t>
            </a:r>
            <a:r>
              <a:rPr lang="en-US" i="1" dirty="0" smtClean="0">
                <a:latin typeface="Times New Roman" pitchFamily="18" charset="0"/>
                <a:cs typeface="Times New Roman" pitchFamily="18" charset="0"/>
              </a:rPr>
              <a:t>C-Sharp Compiler). </a:t>
            </a:r>
          </a:p>
          <a:p>
            <a:pPr algn="just"/>
            <a:r>
              <a:rPr lang="en-US" i="1" dirty="0" smtClean="0">
                <a:latin typeface="Times New Roman" pitchFamily="18" charset="0"/>
                <a:cs typeface="Times New Roman" pitchFamily="18" charset="0"/>
              </a:rPr>
              <a:t>This tool is included </a:t>
            </a:r>
            <a:r>
              <a:rPr lang="en-US" dirty="0" smtClean="0">
                <a:latin typeface="Times New Roman" pitchFamily="18" charset="0"/>
                <a:cs typeface="Times New Roman" pitchFamily="18" charset="0"/>
              </a:rPr>
              <a:t>with the .NET Framework 2.0 SDK. While it is true that you may never decide to build a large-scale application using the command-line compiler, it is important to understand the basics of how to compile your *.</a:t>
            </a:r>
            <a:r>
              <a:rPr lang="en-US" dirty="0" err="1" smtClean="0">
                <a:latin typeface="Times New Roman" pitchFamily="18" charset="0"/>
                <a:cs typeface="Times New Roman" pitchFamily="18" charset="0"/>
              </a:rPr>
              <a:t>cs</a:t>
            </a:r>
            <a:r>
              <a:rPr lang="en-US" dirty="0" smtClean="0">
                <a:latin typeface="Times New Roman" pitchFamily="18" charset="0"/>
                <a:cs typeface="Times New Roman" pitchFamily="18" charset="0"/>
              </a:rPr>
              <a:t> files by hand.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What is CSC.EXE ? </a:t>
            </a:r>
            <a:endParaRPr lang="en-US" dirty="0"/>
          </a:p>
        </p:txBody>
      </p:sp>
      <p:sp>
        <p:nvSpPr>
          <p:cNvPr id="3" name="Content Placeholder 2"/>
          <p:cNvSpPr>
            <a:spLocks noGrp="1"/>
          </p:cNvSpPr>
          <p:nvPr>
            <p:ph idx="1"/>
          </p:nvPr>
        </p:nvSpPr>
        <p:spPr/>
        <p:txBody>
          <a:bodyPr/>
          <a:lstStyle/>
          <a:p>
            <a:pPr algn="just">
              <a:lnSpc>
                <a:spcPct val="150000"/>
              </a:lnSpc>
            </a:pPr>
            <a:r>
              <a:rPr lang="en-IN" sz="2800" dirty="0" smtClean="0">
                <a:latin typeface="Times New Roman" pitchFamily="18" charset="0"/>
                <a:cs typeface="Times New Roman" pitchFamily="18" charset="0"/>
              </a:rPr>
              <a:t>Command Line Compiler takes C# code as input and transforms code to MSIL/CIL.</a:t>
            </a:r>
          </a:p>
          <a:p>
            <a:pPr algn="just">
              <a:lnSpc>
                <a:spcPct val="150000"/>
              </a:lnSpc>
            </a:pPr>
            <a:r>
              <a:rPr lang="en-IN" sz="2800" dirty="0" smtClean="0">
                <a:latin typeface="Times New Roman" pitchFamily="18" charset="0"/>
                <a:cs typeface="Times New Roman" pitchFamily="18" charset="0"/>
              </a:rPr>
              <a:t> (Microsoft intermediate language/Common intermediate language).</a:t>
            </a:r>
          </a:p>
          <a:p>
            <a:pPr algn="just">
              <a:lnSpc>
                <a:spcPct val="150000"/>
              </a:lnSpc>
            </a:pPr>
            <a:r>
              <a:rPr lang="en-IN" sz="2800" dirty="0" smtClean="0">
                <a:latin typeface="Times New Roman" pitchFamily="18" charset="0"/>
                <a:cs typeface="Times New Roman" pitchFamily="18" charset="0"/>
              </a:rPr>
              <a:t>CSC.exe produces .</a:t>
            </a:r>
            <a:r>
              <a:rPr lang="en-IN" sz="2800" i="1" dirty="0" err="1" smtClean="0">
                <a:latin typeface="Times New Roman" pitchFamily="18" charset="0"/>
                <a:cs typeface="Times New Roman" pitchFamily="18" charset="0"/>
              </a:rPr>
              <a:t>dll</a:t>
            </a:r>
            <a:r>
              <a:rPr lang="en-IN" sz="2800" dirty="0" smtClean="0">
                <a:latin typeface="Times New Roman" pitchFamily="18" charset="0"/>
                <a:cs typeface="Times New Roman" pitchFamily="18" charset="0"/>
              </a:rPr>
              <a:t> (dynamic link library) and .</a:t>
            </a:r>
            <a:r>
              <a:rPr lang="en-IN" sz="2800" i="1" dirty="0" smtClean="0">
                <a:latin typeface="Times New Roman" pitchFamily="18" charset="0"/>
                <a:cs typeface="Times New Roman" pitchFamily="18" charset="0"/>
              </a:rPr>
              <a:t>exe</a:t>
            </a:r>
            <a:r>
              <a:rPr lang="en-IN" sz="2800" dirty="0" smtClean="0">
                <a:latin typeface="Times New Roman" pitchFamily="18" charset="0"/>
                <a:cs typeface="Times New Roman" pitchFamily="18" charset="0"/>
              </a:rPr>
              <a:t> (executable) files.</a:t>
            </a:r>
          </a:p>
          <a:p>
            <a:pPr algn="just"/>
            <a:endParaRPr lang="en-US" sz="28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tps://4.bp.blogspot.com/-4e00ypVUFTI/U0bum3Qej7I/AAAAAAAAAnc/p5fpu_pvVYY/s1600/CSC.jpg"/>
          <p:cNvPicPr>
            <a:picLocks noGrp="1"/>
          </p:cNvPicPr>
          <p:nvPr>
            <p:ph idx="1"/>
          </p:nvPr>
        </p:nvPicPr>
        <p:blipFill>
          <a:blip r:embed="rId2"/>
          <a:srcRect b="10768"/>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458200" cy="5821363"/>
          </a:xfrm>
        </p:spPr>
        <p:txBody>
          <a:bodyPr/>
          <a:lstStyle/>
          <a:p>
            <a:pPr algn="just"/>
            <a:r>
              <a:rPr lang="en-IN" dirty="0" smtClean="0">
                <a:latin typeface="Times New Roman" pitchFamily="18" charset="0"/>
                <a:cs typeface="Times New Roman" pitchFamily="18" charset="0"/>
              </a:rPr>
              <a:t>CSC.exe comes with </a:t>
            </a:r>
            <a:r>
              <a:rPr lang="en-IN" dirty="0" err="1" smtClean="0">
                <a:latin typeface="Times New Roman" pitchFamily="18" charset="0"/>
                <a:cs typeface="Times New Roman" pitchFamily="18" charset="0"/>
              </a:rPr>
              <a:t>.</a:t>
            </a:r>
            <a:r>
              <a:rPr lang="en-IN" i="1" dirty="0" err="1" smtClean="0">
                <a:latin typeface="Times New Roman" pitchFamily="18" charset="0"/>
                <a:cs typeface="Times New Roman" pitchFamily="18" charset="0"/>
              </a:rPr>
              <a:t>net</a:t>
            </a:r>
            <a:r>
              <a:rPr lang="en-IN" i="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framework. </a:t>
            </a:r>
          </a:p>
          <a:p>
            <a:pPr algn="just"/>
            <a:r>
              <a:rPr lang="en-IN" dirty="0" smtClean="0">
                <a:latin typeface="Times New Roman" pitchFamily="18" charset="0"/>
                <a:cs typeface="Times New Roman" pitchFamily="18" charset="0"/>
              </a:rPr>
              <a:t>you can install it standalone too. which is in :</a:t>
            </a:r>
            <a:endParaRPr lang="en-US" dirty="0" smtClean="0">
              <a:latin typeface="Times New Roman" pitchFamily="18" charset="0"/>
              <a:cs typeface="Times New Roman" pitchFamily="18" charset="0"/>
            </a:endParaRPr>
          </a:p>
          <a:p>
            <a:pPr algn="just">
              <a:lnSpc>
                <a:spcPct val="200000"/>
              </a:lnSpc>
              <a:buNone/>
            </a:pPr>
            <a:r>
              <a:rPr lang="en-IN" i="1" dirty="0" smtClean="0">
                <a:latin typeface="Times New Roman" pitchFamily="18" charset="0"/>
                <a:cs typeface="Times New Roman" pitchFamily="18" charset="0"/>
              </a:rPr>
              <a:t>c:\Windows\Microsoft.Net\Framework\v4.0.30319{version installed on your computer}\csc.exe</a:t>
            </a:r>
          </a:p>
          <a:p>
            <a:pPr algn="just">
              <a:buNone/>
            </a:pPr>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Configuring the C# Command-Line Compiler</a:t>
            </a:r>
            <a:endParaRPr lang="en-US" dirty="0"/>
          </a:p>
        </p:txBody>
      </p:sp>
      <p:sp>
        <p:nvSpPr>
          <p:cNvPr id="3" name="Content Placeholder 2"/>
          <p:cNvSpPr>
            <a:spLocks noGrp="1"/>
          </p:cNvSpPr>
          <p:nvPr>
            <p:ph idx="1"/>
          </p:nvPr>
        </p:nvSpPr>
        <p:spPr>
          <a:xfrm>
            <a:off x="457200" y="1600200"/>
            <a:ext cx="8229600" cy="4953000"/>
          </a:xfrm>
        </p:spPr>
        <p:txBody>
          <a:bodyPr>
            <a:normAutofit fontScale="92500"/>
          </a:bodyPr>
          <a:lstStyle/>
          <a:p>
            <a:pPr algn="just">
              <a:lnSpc>
                <a:spcPct val="150000"/>
              </a:lnSpc>
            </a:pPr>
            <a:r>
              <a:rPr lang="en-US" sz="2800" dirty="0" smtClean="0">
                <a:latin typeface="Times New Roman" pitchFamily="18" charset="0"/>
                <a:cs typeface="Times New Roman" pitchFamily="18" charset="0"/>
              </a:rPr>
              <a:t>Before you can begin to make use of the C# Command Line Compiler, you need to ensure that your development machine recognizes the existence of csc.exe. </a:t>
            </a:r>
          </a:p>
          <a:p>
            <a:pPr algn="just">
              <a:lnSpc>
                <a:spcPct val="150000"/>
              </a:lnSpc>
            </a:pPr>
            <a:r>
              <a:rPr lang="en-US" sz="2800" dirty="0" smtClean="0">
                <a:latin typeface="Times New Roman" pitchFamily="18" charset="0"/>
                <a:cs typeface="Times New Roman" pitchFamily="18" charset="0"/>
              </a:rPr>
              <a:t>If your machine is not configured correctly, you are forced to specify the full path to the directory containing csc.exe before you can compile your C# files.</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514350" indent="-514350" algn="just">
              <a:buFont typeface="+mj-lt"/>
              <a:buAutoNum type="arabicPeriod"/>
            </a:pPr>
            <a:r>
              <a:rPr lang="en-US" dirty="0" smtClean="0">
                <a:latin typeface="Times New Roman" pitchFamily="18" charset="0"/>
                <a:cs typeface="Times New Roman" pitchFamily="18" charset="0"/>
              </a:rPr>
              <a:t>Right-click the My Computer icon and select Properties from the pop-up menu.</a:t>
            </a:r>
          </a:p>
          <a:p>
            <a:pPr marL="514350" indent="-514350" algn="just">
              <a:buFont typeface="+mj-lt"/>
              <a:buAutoNum type="arabicPeriod"/>
            </a:pPr>
            <a:r>
              <a:rPr lang="en-US" dirty="0" smtClean="0">
                <a:latin typeface="Times New Roman" pitchFamily="18" charset="0"/>
                <a:cs typeface="Times New Roman" pitchFamily="18" charset="0"/>
              </a:rPr>
              <a:t>Select the Advanced tab and click the Environment Variables button.</a:t>
            </a:r>
          </a:p>
          <a:p>
            <a:pPr marL="514350" indent="-514350" algn="just">
              <a:buFont typeface="+mj-lt"/>
              <a:buAutoNum type="arabicPeriod"/>
            </a:pPr>
            <a:r>
              <a:rPr lang="en-US" dirty="0" smtClean="0">
                <a:latin typeface="Times New Roman" pitchFamily="18" charset="0"/>
                <a:cs typeface="Times New Roman" pitchFamily="18" charset="0"/>
              </a:rPr>
              <a:t>Double-click the Path variable from the System Variables list box.</a:t>
            </a:r>
          </a:p>
          <a:p>
            <a:pPr marL="514350" indent="-514350" algn="just">
              <a:buFont typeface="+mj-lt"/>
              <a:buAutoNum type="arabicPeriod"/>
            </a:pPr>
            <a:r>
              <a:rPr lang="en-US" dirty="0" smtClean="0">
                <a:latin typeface="Times New Roman" pitchFamily="18" charset="0"/>
                <a:cs typeface="Times New Roman" pitchFamily="18" charset="0"/>
              </a:rPr>
              <a:t>Add the following line to the end of the current Path value (note each value in the Path variable is separated by a semicolon): C:\Windows\Microsoft.NET\Framework\v2.0.50215</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Configuring Additional .NET Command-Line Tools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latin typeface="Times New Roman" pitchFamily="18" charset="0"/>
                <a:cs typeface="Times New Roman" pitchFamily="18" charset="0"/>
              </a:rPr>
              <a:t>Before you begin to examine csc.exe, add the following additional Path variable to the System Variables list box :</a:t>
            </a:r>
          </a:p>
          <a:p>
            <a:pPr algn="just"/>
            <a:r>
              <a:rPr lang="en-US" dirty="0" smtClean="0">
                <a:latin typeface="Times New Roman" pitchFamily="18" charset="0"/>
                <a:cs typeface="Times New Roman" pitchFamily="18" charset="0"/>
              </a:rPr>
              <a:t>C:\Program Files\Microsoft Visual Studio 8\SDK\v2.0\Bin</a:t>
            </a:r>
          </a:p>
          <a:p>
            <a:pPr algn="just"/>
            <a:r>
              <a:rPr lang="en-US" dirty="0" smtClean="0">
                <a:latin typeface="Times New Roman" pitchFamily="18" charset="0"/>
                <a:cs typeface="Times New Roman" pitchFamily="18" charset="0"/>
              </a:rPr>
              <a:t>Recall that this directory contains additional command-line tools that are commonly used during .NET development. </a:t>
            </a:r>
          </a:p>
          <a:p>
            <a:pPr algn="just"/>
            <a:r>
              <a:rPr lang="en-US" dirty="0" smtClean="0">
                <a:latin typeface="Times New Roman" pitchFamily="18" charset="0"/>
                <a:cs typeface="Times New Roman" pitchFamily="18" charset="0"/>
              </a:rPr>
              <a:t>These two paths established, you should now be able to run any .NET utility from any command window.</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3.xml><?xml version="1.0" encoding="utf-8"?>
<a:theme xmlns:a="http://schemas.openxmlformats.org/drawingml/2006/main" name="1_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4.xml><?xml version="1.0" encoding="utf-8"?>
<a:theme xmlns:a="http://schemas.openxmlformats.org/drawingml/2006/main" name="2_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TotalTime>
  <Words>7568</Words>
  <Application>Microsoft Office PowerPoint</Application>
  <PresentationFormat>On-screen Show (4:3)</PresentationFormat>
  <Paragraphs>720</Paragraphs>
  <Slides>208</Slides>
  <Notes>2</Notes>
  <HiddenSlides>0</HiddenSlides>
  <MMClips>0</MMClips>
  <ScaleCrop>false</ScaleCrop>
  <HeadingPairs>
    <vt:vector size="4" baseType="variant">
      <vt:variant>
        <vt:lpstr>Theme</vt:lpstr>
      </vt:variant>
      <vt:variant>
        <vt:i4>4</vt:i4>
      </vt:variant>
      <vt:variant>
        <vt:lpstr>Slide Titles</vt:lpstr>
      </vt:variant>
      <vt:variant>
        <vt:i4>208</vt:i4>
      </vt:variant>
    </vt:vector>
  </HeadingPairs>
  <TitlesOfParts>
    <vt:vector size="212" baseType="lpstr">
      <vt:lpstr>Office Theme</vt:lpstr>
      <vt:lpstr>Telerik Academy</vt:lpstr>
      <vt:lpstr>1_Telerik Academy</vt:lpstr>
      <vt:lpstr>2_Telerik Academy</vt:lpstr>
      <vt:lpstr>.NET Solution</vt:lpstr>
      <vt:lpstr>The .NET Solution</vt:lpstr>
      <vt:lpstr>The .NET Framework is designed to fulfill the following objectives</vt:lpstr>
      <vt:lpstr>Cont…</vt:lpstr>
      <vt:lpstr> Introducing the Building Blocks of the .NET Platform (CLR, CTS, and CLS) </vt:lpstr>
      <vt:lpstr>Slide 6</vt:lpstr>
      <vt:lpstr>Slide 7</vt:lpstr>
      <vt:lpstr>.NET Framework contains mainly two components</vt:lpstr>
      <vt:lpstr>Slide 9</vt:lpstr>
      <vt:lpstr>Slide 10</vt:lpstr>
      <vt:lpstr>Slide 11</vt:lpstr>
      <vt:lpstr> .NET Framework Class Library (FCL)</vt:lpstr>
      <vt:lpstr>Slide 13</vt:lpstr>
      <vt:lpstr>Slide 14</vt:lpstr>
      <vt:lpstr>Slide 15</vt:lpstr>
      <vt:lpstr>Slide 16</vt:lpstr>
      <vt:lpstr>Core Features of .Net</vt:lpstr>
      <vt:lpstr>Slide 18</vt:lpstr>
      <vt:lpstr>Which versions of .NET are available?</vt:lpstr>
      <vt:lpstr>Type of .NET Languages</vt:lpstr>
      <vt:lpstr>Why should I install .NET on my computer?</vt:lpstr>
      <vt:lpstr>How do know if I already have .NET?</vt:lpstr>
      <vt:lpstr>What C# brings to the table (introduction to C#)</vt:lpstr>
      <vt:lpstr>Slide 24</vt:lpstr>
      <vt:lpstr>Slide 25</vt:lpstr>
      <vt:lpstr>Reasons make C# a widely used professional language</vt:lpstr>
      <vt:lpstr>MAIN FEATURES OF C#</vt:lpstr>
      <vt:lpstr>Slide 28</vt:lpstr>
      <vt:lpstr>Slide 29</vt:lpstr>
      <vt:lpstr>Slide 30</vt:lpstr>
      <vt:lpstr>Additional .Net aware programming Language</vt:lpstr>
      <vt:lpstr>Slide 32</vt:lpstr>
      <vt:lpstr>A number of .NET-enabled programming languages and where to learn more about them</vt:lpstr>
      <vt:lpstr>An overview of .Net Assemblies</vt:lpstr>
      <vt:lpstr>Slide 35</vt:lpstr>
      <vt:lpstr>Slide 36</vt:lpstr>
      <vt:lpstr>Slide 37</vt:lpstr>
      <vt:lpstr>Metadata</vt:lpstr>
      <vt:lpstr>MSIL (Microsoft Intermediate Language) Code</vt:lpstr>
      <vt:lpstr>Slide 40</vt:lpstr>
      <vt:lpstr>Slide 41</vt:lpstr>
      <vt:lpstr>Slide 42</vt:lpstr>
      <vt:lpstr>Two kinds (types) of assemblies in .NET</vt:lpstr>
      <vt:lpstr>Single-file assembly &amp; Multifile assembly</vt:lpstr>
      <vt:lpstr>A .NET assembly contain the following elements</vt:lpstr>
      <vt:lpstr>What is an assembly manifest?</vt:lpstr>
      <vt:lpstr>The manifest contains:</vt:lpstr>
      <vt:lpstr>Common Type System (CTS)</vt:lpstr>
      <vt:lpstr>How CTS works?</vt:lpstr>
      <vt:lpstr>common type system performs the following functions</vt:lpstr>
      <vt:lpstr>common type system supports two general categories of types</vt:lpstr>
      <vt:lpstr>The common type system in the .NET Framework supports the following five categories of types</vt:lpstr>
      <vt:lpstr>CTS Class Types</vt:lpstr>
      <vt:lpstr>CTS Structures Types</vt:lpstr>
      <vt:lpstr>CTS Enumerations Types</vt:lpstr>
      <vt:lpstr>CTS Interfaces Types</vt:lpstr>
      <vt:lpstr>Slide 57</vt:lpstr>
      <vt:lpstr>CTS Delegates Types</vt:lpstr>
      <vt:lpstr>Common Language Specification (CLS)</vt:lpstr>
      <vt:lpstr>Slide 60</vt:lpstr>
      <vt:lpstr>Common Language Runtime (CLR)</vt:lpstr>
      <vt:lpstr>Slide 62</vt:lpstr>
      <vt:lpstr>Why Is the CLR Important?</vt:lpstr>
      <vt:lpstr>Slide 64</vt:lpstr>
      <vt:lpstr>Slide 65</vt:lpstr>
      <vt:lpstr>CLR Features</vt:lpstr>
      <vt:lpstr>Slide 67</vt:lpstr>
      <vt:lpstr>The CLR Execution Process</vt:lpstr>
      <vt:lpstr>Slide 69</vt:lpstr>
      <vt:lpstr>Slide 70</vt:lpstr>
      <vt:lpstr>Slide 71</vt:lpstr>
      <vt:lpstr>Slide 72</vt:lpstr>
      <vt:lpstr>Services provided by the CLR</vt:lpstr>
      <vt:lpstr>Building C# Applications</vt:lpstr>
      <vt:lpstr>Installing the .NET Framework  SDK</vt:lpstr>
      <vt:lpstr>Slide 76</vt:lpstr>
      <vt:lpstr>Slide 77</vt:lpstr>
      <vt:lpstr>2. If prompted, click Yes to allow the program to make changes to the computer.</vt:lpstr>
      <vt:lpstr>When prompted, in the ‘.Net Framework 4.5 Setup’ window, check the box to accept the license terms and click Install.</vt:lpstr>
      <vt:lpstr>Once the installation has completed, click Finish</vt:lpstr>
      <vt:lpstr>Perform a manual restart of your Computer</vt:lpstr>
      <vt:lpstr>Without  integrated development environment (IDE)</vt:lpstr>
      <vt:lpstr>Slide 83</vt:lpstr>
      <vt:lpstr>Step 3: Go to Start &gt; All Programs &gt; Microsoft Visual Studio 2005 or 2008 &gt; Visual Studio Tools &gt; Visual Studio 2005 or 2008 Command Prompt.</vt:lpstr>
      <vt:lpstr>Step 4: Set Path in command prompt where your Chapter1.cs file is saved. Here we are using D:/csharp.</vt:lpstr>
      <vt:lpstr>Step 5: Now compile your program by following command</vt:lpstr>
      <vt:lpstr>Slide 87</vt:lpstr>
      <vt:lpstr>Step 6: Now, it’s turn to C sharp program. Just write your file name without extension and hit enter.</vt:lpstr>
      <vt:lpstr>Using Visual Studio 2005/2008/2012 or any version</vt:lpstr>
      <vt:lpstr>Slide 90</vt:lpstr>
      <vt:lpstr>Slide 91</vt:lpstr>
      <vt:lpstr>Slide 92</vt:lpstr>
      <vt:lpstr>C# Command Line Compiler(CSC.exe)</vt:lpstr>
      <vt:lpstr>What is CSC.EXE ? </vt:lpstr>
      <vt:lpstr>Slide 95</vt:lpstr>
      <vt:lpstr>Slide 96</vt:lpstr>
      <vt:lpstr>Configuring the C# Command-Line Compiler</vt:lpstr>
      <vt:lpstr>Slide 98</vt:lpstr>
      <vt:lpstr>Configuring Additional .NET Command-Line Tools</vt:lpstr>
      <vt:lpstr>Building C# Applications Using csc.exe</vt:lpstr>
      <vt:lpstr>Slide 101</vt:lpstr>
      <vt:lpstr>Slide 102</vt:lpstr>
      <vt:lpstr>Slide 103</vt:lpstr>
      <vt:lpstr>Slide 104</vt:lpstr>
      <vt:lpstr>Slide 105</vt:lpstr>
      <vt:lpstr>TestApp.exe can now be run from the command line</vt:lpstr>
      <vt:lpstr>Referencing External Assemblies</vt:lpstr>
      <vt:lpstr>Slide 108</vt:lpstr>
      <vt:lpstr>Slide 109</vt:lpstr>
      <vt:lpstr>Slide 110</vt:lpstr>
      <vt:lpstr>Slide 111</vt:lpstr>
      <vt:lpstr>Slide 112</vt:lpstr>
      <vt:lpstr>Slide 113</vt:lpstr>
      <vt:lpstr>Compiling Multiple Source Files with csc.exe</vt:lpstr>
      <vt:lpstr>Assume you have authored an additional class contained in a new file named HelloMsg.cs:</vt:lpstr>
      <vt:lpstr>update  TestApp class to make use of this new type</vt:lpstr>
      <vt:lpstr>Slide 117</vt:lpstr>
      <vt:lpstr>C# Preprocessor Directives</vt:lpstr>
      <vt:lpstr>Slide 119</vt:lpstr>
      <vt:lpstr>Slide 120</vt:lpstr>
      <vt:lpstr>Slide 121</vt:lpstr>
      <vt:lpstr>Slide 122</vt:lpstr>
      <vt:lpstr>Slide 123</vt:lpstr>
      <vt:lpstr>Main use of directives are</vt:lpstr>
      <vt:lpstr>Building .NET Applications Using TextPad</vt:lpstr>
      <vt:lpstr>Slide 126</vt:lpstr>
      <vt:lpstr>Slide 127</vt:lpstr>
      <vt:lpstr>Introduction to TextPad</vt:lpstr>
      <vt:lpstr>Enabling C# Keyword Coloring</vt:lpstr>
      <vt:lpstr>Slide 130</vt:lpstr>
      <vt:lpstr>Slide 131</vt:lpstr>
      <vt:lpstr>Configuring the *.cs File Filter</vt:lpstr>
      <vt:lpstr>Slide 133</vt:lpstr>
      <vt:lpstr>Hooking Into csc.exe</vt:lpstr>
      <vt:lpstr>Slide 135</vt:lpstr>
      <vt:lpstr>To compile TextPadTest.cs into a .NET console-based executable, follow these steps:</vt:lpstr>
      <vt:lpstr>Slide 137</vt:lpstr>
      <vt:lpstr>Slide 138</vt:lpstr>
      <vt:lpstr>Slide 139</vt:lpstr>
      <vt:lpstr>Slide 140</vt:lpstr>
      <vt:lpstr>Associating Run Commands with Menu Items</vt:lpstr>
      <vt:lpstr>Slide 142</vt:lpstr>
      <vt:lpstr>Slide 143</vt:lpstr>
      <vt:lpstr>Enabling C# Code Snippets</vt:lpstr>
      <vt:lpstr>Slide 145</vt:lpstr>
      <vt:lpstr>Building .NET Applications Using SharpDevelop</vt:lpstr>
      <vt:lpstr>Slide 147</vt:lpstr>
      <vt:lpstr>Slide 148</vt:lpstr>
      <vt:lpstr>SharpDevelop</vt:lpstr>
      <vt:lpstr>The Project and Classes Scouts</vt:lpstr>
      <vt:lpstr>Slide 151</vt:lpstr>
      <vt:lpstr>Slide 152</vt:lpstr>
      <vt:lpstr>Slide 153</vt:lpstr>
      <vt:lpstr>Classes Scout</vt:lpstr>
      <vt:lpstr>Slide 155</vt:lpstr>
      <vt:lpstr>The Assembly Scout</vt:lpstr>
      <vt:lpstr>Slide 157</vt:lpstr>
      <vt:lpstr>Slide 158</vt:lpstr>
      <vt:lpstr>Windows Forms Designers</vt:lpstr>
      <vt:lpstr>Slide 160</vt:lpstr>
      <vt:lpstr>Slide 161</vt:lpstr>
      <vt:lpstr>Slide 162</vt:lpstr>
      <vt:lpstr>Building .NET Applications Using Visual C# 2005 Express</vt:lpstr>
      <vt:lpstr>.NET Application using Visual Studio ( various versions)</vt:lpstr>
      <vt:lpstr>Slide 165</vt:lpstr>
      <vt:lpstr>Slide 166</vt:lpstr>
      <vt:lpstr>Slide 167</vt:lpstr>
      <vt:lpstr>Slide 168</vt:lpstr>
      <vt:lpstr>The most common applications are:</vt:lpstr>
      <vt:lpstr>Solution Explorer</vt:lpstr>
      <vt:lpstr>Slide 171</vt:lpstr>
      <vt:lpstr>Properties window</vt:lpstr>
      <vt:lpstr>Project properties window</vt:lpstr>
      <vt:lpstr>Slide 174</vt:lpstr>
      <vt:lpstr>Class view utility</vt:lpstr>
      <vt:lpstr>The Code Definition Window</vt:lpstr>
      <vt:lpstr>Code Refactoring</vt:lpstr>
      <vt:lpstr>Methods</vt:lpstr>
      <vt:lpstr>Slide 179</vt:lpstr>
      <vt:lpstr>Extract Method </vt:lpstr>
      <vt:lpstr>Slide 181</vt:lpstr>
      <vt:lpstr>Slide 182</vt:lpstr>
      <vt:lpstr>Slide 183</vt:lpstr>
      <vt:lpstr>Slide 184</vt:lpstr>
      <vt:lpstr>After clicking on the Refactor option click on "Extract Method..."</vt:lpstr>
      <vt:lpstr>Slide 186</vt:lpstr>
      <vt:lpstr>On clicking, a pop-up window will appear</vt:lpstr>
      <vt:lpstr> </vt:lpstr>
      <vt:lpstr>Slide 189</vt:lpstr>
      <vt:lpstr>Slide 190</vt:lpstr>
      <vt:lpstr>Visual class designer</vt:lpstr>
      <vt:lpstr>Slide 192</vt:lpstr>
      <vt:lpstr>Slide 193</vt:lpstr>
      <vt:lpstr>Once you do, you will find class icons that represent the classes in your current project. If you click the arrow image, you can show or hide the type’s members</vt:lpstr>
      <vt:lpstr>Slide 195</vt:lpstr>
      <vt:lpstr>Slide 196</vt:lpstr>
      <vt:lpstr>Class Designer Toolbox</vt:lpstr>
      <vt:lpstr>Adding a field with the Class Details window</vt:lpstr>
      <vt:lpstr>Working with csc.exe Response Files</vt:lpstr>
      <vt:lpstr>What is a response file (.rsp) file?</vt:lpstr>
      <vt:lpstr>Slide 201</vt:lpstr>
      <vt:lpstr>Slide 202</vt:lpstr>
      <vt:lpstr>Slide 203</vt:lpstr>
      <vt:lpstr>Slide 204</vt:lpstr>
      <vt:lpstr>The 4.0 version of the file contains the following switches</vt:lpstr>
      <vt:lpstr>Slide 206</vt:lpstr>
      <vt:lpstr>Slide 207</vt:lpstr>
      <vt:lpstr>Slide 208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Solution</dc:title>
  <dc:creator>UJWAL P GOWDRU</dc:creator>
  <cp:lastModifiedBy>UJWAL P GOWDRU</cp:lastModifiedBy>
  <cp:revision>97</cp:revision>
  <dcterms:created xsi:type="dcterms:W3CDTF">2017-02-01T14:17:05Z</dcterms:created>
  <dcterms:modified xsi:type="dcterms:W3CDTF">2017-02-16T09:01:14Z</dcterms:modified>
</cp:coreProperties>
</file>